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Arapey" charset="1" panose="02000000000000000000"/>
      <p:regular r:id="rId16"/>
    </p:embeddedFont>
    <p:embeddedFont>
      <p:font typeface="Arapey Bold" charset="1" panose="02000000000000000000"/>
      <p:regular r:id="rId17"/>
    </p:embeddedFont>
    <p:embeddedFont>
      <p:font typeface="Arapey Italics" charset="1" panose="02000000000000000000"/>
      <p:regular r:id="rId18"/>
    </p:embeddedFont>
    <p:embeddedFont>
      <p:font typeface="Arapey Bold Italics" charset="1" panose="02000000000000000000"/>
      <p:regular r:id="rId19"/>
    </p:embeddedFont>
    <p:embeddedFont>
      <p:font typeface="Codec Pro ExtraBold" charset="1" panose="00000700000000000000"/>
      <p:regular r:id="rId20"/>
    </p:embeddedFont>
    <p:embeddedFont>
      <p:font typeface="Codec Pro ExtraBold Bold" charset="1" panose="00000900000000000000"/>
      <p:regular r:id="rId21"/>
    </p:embeddedFont>
    <p:embeddedFont>
      <p:font typeface="Aleo" charset="1" panose="020F0502020204030203"/>
      <p:regular r:id="rId22"/>
    </p:embeddedFont>
    <p:embeddedFont>
      <p:font typeface="Aleo Bold" charset="1" panose="020F0802020204030203"/>
      <p:regular r:id="rId23"/>
    </p:embeddedFont>
    <p:embeddedFont>
      <p:font typeface="Aleo Italics" charset="1" panose="020F0502020204030203"/>
      <p:regular r:id="rId24"/>
    </p:embeddedFont>
    <p:embeddedFont>
      <p:font typeface="Aleo Bold Italics" charset="1" panose="020F0802020204030203"/>
      <p:regular r:id="rId25"/>
    </p:embeddedFont>
    <p:embeddedFont>
      <p:font typeface="Aleo Light" charset="1" panose="00000400000000000000"/>
      <p:regular r:id="rId26"/>
    </p:embeddedFont>
    <p:embeddedFont>
      <p:font typeface="Aleo Light Italics" charset="1" panose="00000400000000000000"/>
      <p:regular r:id="rId27"/>
    </p:embeddedFont>
    <p:embeddedFont>
      <p:font typeface="Open Sauce" charset="1" panose="00000500000000000000"/>
      <p:regular r:id="rId28"/>
    </p:embeddedFont>
    <p:embeddedFont>
      <p:font typeface="Open Sauce Bold" charset="1" panose="00000800000000000000"/>
      <p:regular r:id="rId29"/>
    </p:embeddedFont>
    <p:embeddedFont>
      <p:font typeface="Open Sauce Italics" charset="1" panose="00000500000000000000"/>
      <p:regular r:id="rId30"/>
    </p:embeddedFont>
    <p:embeddedFont>
      <p:font typeface="Open Sauce Bold Italics" charset="1" panose="00000800000000000000"/>
      <p:regular r:id="rId31"/>
    </p:embeddedFont>
    <p:embeddedFont>
      <p:font typeface="Open Sauce Light" charset="1" panose="00000400000000000000"/>
      <p:regular r:id="rId32"/>
    </p:embeddedFont>
    <p:embeddedFont>
      <p:font typeface="Open Sauce Light Italics" charset="1" panose="00000400000000000000"/>
      <p:regular r:id="rId33"/>
    </p:embeddedFont>
    <p:embeddedFont>
      <p:font typeface="Open Sauce Medium" charset="1" panose="00000600000000000000"/>
      <p:regular r:id="rId34"/>
    </p:embeddedFont>
    <p:embeddedFont>
      <p:font typeface="Open Sauce Medium Italics" charset="1" panose="00000600000000000000"/>
      <p:regular r:id="rId35"/>
    </p:embeddedFont>
    <p:embeddedFont>
      <p:font typeface="Open Sauce Semi-Bold" charset="1" panose="00000700000000000000"/>
      <p:regular r:id="rId36"/>
    </p:embeddedFont>
    <p:embeddedFont>
      <p:font typeface="Open Sauce Semi-Bold Italics" charset="1" panose="00000700000000000000"/>
      <p:regular r:id="rId37"/>
    </p:embeddedFont>
    <p:embeddedFont>
      <p:font typeface="Open Sauce Heavy" charset="1" panose="00000A00000000000000"/>
      <p:regular r:id="rId38"/>
    </p:embeddedFont>
    <p:embeddedFont>
      <p:font typeface="Open Sauce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2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3050" y="-558218"/>
            <a:ext cx="3086100" cy="11299900"/>
            <a:chOff x="0" y="0"/>
            <a:chExt cx="812800" cy="2976105"/>
          </a:xfrm>
        </p:grpSpPr>
        <p:sp>
          <p:nvSpPr>
            <p:cNvPr name="Freeform 4" id="4"/>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5" id="5"/>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227773" y="4163622"/>
            <a:ext cx="110236" cy="2818996"/>
            <a:chOff x="0" y="0"/>
            <a:chExt cx="26312" cy="672855"/>
          </a:xfrm>
        </p:grpSpPr>
        <p:sp>
          <p:nvSpPr>
            <p:cNvPr name="Freeform 7" id="7"/>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8" id="8"/>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862833" y="1689617"/>
            <a:ext cx="373090" cy="373090"/>
          </a:xfrm>
          <a:custGeom>
            <a:avLst/>
            <a:gdLst/>
            <a:ahLst/>
            <a:cxnLst/>
            <a:rect r="r" b="b" t="t" l="l"/>
            <a:pathLst>
              <a:path h="373090" w="373090">
                <a:moveTo>
                  <a:pt x="0" y="0"/>
                </a:moveTo>
                <a:lnTo>
                  <a:pt x="373090" y="0"/>
                </a:lnTo>
                <a:lnTo>
                  <a:pt x="373090" y="373090"/>
                </a:lnTo>
                <a:lnTo>
                  <a:pt x="0" y="373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100160" y="4224356"/>
            <a:ext cx="1569439" cy="1838289"/>
          </a:xfrm>
          <a:custGeom>
            <a:avLst/>
            <a:gdLst/>
            <a:ahLst/>
            <a:cxnLst/>
            <a:rect r="r" b="b" t="t" l="l"/>
            <a:pathLst>
              <a:path h="1838289" w="1569439">
                <a:moveTo>
                  <a:pt x="0" y="0"/>
                </a:moveTo>
                <a:lnTo>
                  <a:pt x="1569439" y="0"/>
                </a:lnTo>
                <a:lnTo>
                  <a:pt x="1569439" y="1838288"/>
                </a:lnTo>
                <a:lnTo>
                  <a:pt x="0" y="18382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a:grpSpLocks noChangeAspect="true"/>
          </p:cNvGrpSpPr>
          <p:nvPr/>
        </p:nvGrpSpPr>
        <p:grpSpPr>
          <a:xfrm rot="0">
            <a:off x="9536624" y="1028700"/>
            <a:ext cx="8527679" cy="8526707"/>
            <a:chOff x="0" y="0"/>
            <a:chExt cx="6350013" cy="6349289"/>
          </a:xfrm>
        </p:grpSpPr>
        <p:sp>
          <p:nvSpPr>
            <p:cNvPr name="Freeform 13" id="13"/>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10"/>
              <a:stretch>
                <a:fillRect l="-37712" t="0" r="-21210" b="0"/>
              </a:stretch>
            </a:blipFill>
          </p:spPr>
        </p:sp>
      </p:grpSp>
      <p:sp>
        <p:nvSpPr>
          <p:cNvPr name="TextBox 14" id="14"/>
          <p:cNvSpPr txBox="true"/>
          <p:nvPr/>
        </p:nvSpPr>
        <p:spPr>
          <a:xfrm rot="0">
            <a:off x="1752928" y="3375954"/>
            <a:ext cx="9122221" cy="2066925"/>
          </a:xfrm>
          <a:prstGeom prst="rect">
            <a:avLst/>
          </a:prstGeom>
        </p:spPr>
        <p:txBody>
          <a:bodyPr anchor="t" rtlCol="false" tIns="0" lIns="0" bIns="0" rIns="0">
            <a:spAutoFit/>
          </a:bodyPr>
          <a:lstStyle/>
          <a:p>
            <a:pPr>
              <a:lnSpc>
                <a:spcPts val="14831"/>
              </a:lnSpc>
            </a:pPr>
            <a:r>
              <a:rPr lang="en-US" sz="12359">
                <a:solidFill>
                  <a:srgbClr val="1C5739"/>
                </a:solidFill>
                <a:latin typeface="Codec Pro ExtraBold"/>
              </a:rPr>
              <a:t>PROYECTO</a:t>
            </a:r>
          </a:p>
        </p:txBody>
      </p:sp>
      <p:sp>
        <p:nvSpPr>
          <p:cNvPr name="TextBox 15" id="15"/>
          <p:cNvSpPr txBox="true"/>
          <p:nvPr/>
        </p:nvSpPr>
        <p:spPr>
          <a:xfrm rot="0">
            <a:off x="1752928" y="4991100"/>
            <a:ext cx="9122221" cy="1733550"/>
          </a:xfrm>
          <a:prstGeom prst="rect">
            <a:avLst/>
          </a:prstGeom>
        </p:spPr>
        <p:txBody>
          <a:bodyPr anchor="t" rtlCol="false" tIns="0" lIns="0" bIns="0" rIns="0">
            <a:spAutoFit/>
          </a:bodyPr>
          <a:lstStyle/>
          <a:p>
            <a:pPr>
              <a:lnSpc>
                <a:spcPts val="12523"/>
              </a:lnSpc>
            </a:pPr>
            <a:r>
              <a:rPr lang="en-US" sz="10436">
                <a:solidFill>
                  <a:srgbClr val="1C5739"/>
                </a:solidFill>
                <a:latin typeface="Codec Pro ExtraBold"/>
              </a:rPr>
              <a:t>VETERINARIA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697226" y="-50264"/>
            <a:ext cx="3768135" cy="10287000"/>
            <a:chOff x="0" y="0"/>
            <a:chExt cx="992431" cy="2709333"/>
          </a:xfrm>
        </p:grpSpPr>
        <p:sp>
          <p:nvSpPr>
            <p:cNvPr name="Freeform 4" id="4"/>
            <p:cNvSpPr/>
            <p:nvPr/>
          </p:nvSpPr>
          <p:spPr>
            <a:xfrm flipH="false" flipV="false" rot="0">
              <a:off x="0" y="0"/>
              <a:ext cx="992431" cy="2709333"/>
            </a:xfrm>
            <a:custGeom>
              <a:avLst/>
              <a:gdLst/>
              <a:ahLst/>
              <a:cxnLst/>
              <a:rect r="r" b="b" t="t" l="l"/>
              <a:pathLst>
                <a:path h="2709333" w="992431">
                  <a:moveTo>
                    <a:pt x="0" y="0"/>
                  </a:moveTo>
                  <a:lnTo>
                    <a:pt x="992431" y="0"/>
                  </a:lnTo>
                  <a:lnTo>
                    <a:pt x="992431" y="2709333"/>
                  </a:lnTo>
                  <a:lnTo>
                    <a:pt x="0" y="2709333"/>
                  </a:lnTo>
                  <a:close/>
                </a:path>
              </a:pathLst>
            </a:custGeom>
            <a:solidFill>
              <a:srgbClr val="1C5739"/>
            </a:solidFill>
          </p:spPr>
        </p:sp>
        <p:sp>
          <p:nvSpPr>
            <p:cNvPr name="TextBox 5" id="5"/>
            <p:cNvSpPr txBox="true"/>
            <p:nvPr/>
          </p:nvSpPr>
          <p:spPr>
            <a:xfrm>
              <a:off x="0" y="-19050"/>
              <a:ext cx="992431" cy="2728383"/>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893794" y="-44449"/>
            <a:ext cx="3806571" cy="2083232"/>
          </a:xfrm>
          <a:custGeom>
            <a:avLst/>
            <a:gdLst/>
            <a:ahLst/>
            <a:cxnLst/>
            <a:rect r="r" b="b" t="t" l="l"/>
            <a:pathLst>
              <a:path h="2083232" w="3806571">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3743174" cy="10287000"/>
            <a:chOff x="0" y="0"/>
            <a:chExt cx="985856" cy="2709333"/>
          </a:xfrm>
        </p:grpSpPr>
        <p:sp>
          <p:nvSpPr>
            <p:cNvPr name="Freeform 8" id="8"/>
            <p:cNvSpPr/>
            <p:nvPr/>
          </p:nvSpPr>
          <p:spPr>
            <a:xfrm flipH="false" flipV="false" rot="0">
              <a:off x="0" y="0"/>
              <a:ext cx="985856" cy="2709333"/>
            </a:xfrm>
            <a:custGeom>
              <a:avLst/>
              <a:gdLst/>
              <a:ahLst/>
              <a:cxnLst/>
              <a:rect r="r" b="b" t="t" l="l"/>
              <a:pathLst>
                <a:path h="2709333" w="985856">
                  <a:moveTo>
                    <a:pt x="0" y="0"/>
                  </a:moveTo>
                  <a:lnTo>
                    <a:pt x="985856" y="0"/>
                  </a:lnTo>
                  <a:lnTo>
                    <a:pt x="985856" y="2709333"/>
                  </a:lnTo>
                  <a:lnTo>
                    <a:pt x="0" y="2709333"/>
                  </a:lnTo>
                  <a:close/>
                </a:path>
              </a:pathLst>
            </a:custGeom>
            <a:solidFill>
              <a:srgbClr val="1C5739"/>
            </a:solidFill>
          </p:spPr>
        </p:sp>
        <p:sp>
          <p:nvSpPr>
            <p:cNvPr name="TextBox 9" id="9"/>
            <p:cNvSpPr txBox="true"/>
            <p:nvPr/>
          </p:nvSpPr>
          <p:spPr>
            <a:xfrm>
              <a:off x="0" y="-19050"/>
              <a:ext cx="985856" cy="2728383"/>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0666" y="4632351"/>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0666" y="-12916"/>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40666" y="2295958"/>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4893794" y="2295958"/>
            <a:ext cx="3806571" cy="2083232"/>
          </a:xfrm>
          <a:custGeom>
            <a:avLst/>
            <a:gdLst/>
            <a:ahLst/>
            <a:cxnLst/>
            <a:rect r="r" b="b" t="t" l="l"/>
            <a:pathLst>
              <a:path h="2083232" w="3806571">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4893794" y="463235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40666" y="6972759"/>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0666" y="9313166"/>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4893794" y="6972759"/>
            <a:ext cx="3806571" cy="2083232"/>
          </a:xfrm>
          <a:custGeom>
            <a:avLst/>
            <a:gdLst/>
            <a:ahLst/>
            <a:cxnLst/>
            <a:rect r="r" b="b" t="t" l="l"/>
            <a:pathLst>
              <a:path h="2083232" w="3806571">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4893794" y="9313166"/>
            <a:ext cx="3806571" cy="2083232"/>
          </a:xfrm>
          <a:custGeom>
            <a:avLst/>
            <a:gdLst/>
            <a:ahLst/>
            <a:cxnLst/>
            <a:rect r="r" b="b" t="t" l="l"/>
            <a:pathLst>
              <a:path h="2083232" w="3806571">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0" y="5520462"/>
            <a:ext cx="3743174" cy="4987825"/>
          </a:xfrm>
          <a:custGeom>
            <a:avLst/>
            <a:gdLst/>
            <a:ahLst/>
            <a:cxnLst/>
            <a:rect r="r" b="b" t="t" l="l"/>
            <a:pathLst>
              <a:path h="4987825" w="3743174">
                <a:moveTo>
                  <a:pt x="0" y="0"/>
                </a:moveTo>
                <a:lnTo>
                  <a:pt x="3743174" y="0"/>
                </a:lnTo>
                <a:lnTo>
                  <a:pt x="3743174" y="4987825"/>
                </a:lnTo>
                <a:lnTo>
                  <a:pt x="0" y="4987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4893794" y="5634956"/>
            <a:ext cx="3394206" cy="5010273"/>
          </a:xfrm>
          <a:custGeom>
            <a:avLst/>
            <a:gdLst/>
            <a:ahLst/>
            <a:cxnLst/>
            <a:rect r="r" b="b" t="t" l="l"/>
            <a:pathLst>
              <a:path h="5010273" w="3394206">
                <a:moveTo>
                  <a:pt x="0" y="0"/>
                </a:moveTo>
                <a:lnTo>
                  <a:pt x="3394206" y="0"/>
                </a:lnTo>
                <a:lnTo>
                  <a:pt x="3394206" y="5010273"/>
                </a:lnTo>
                <a:lnTo>
                  <a:pt x="0" y="50102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4292230" y="50264"/>
            <a:ext cx="9703540" cy="10236736"/>
          </a:xfrm>
          <a:custGeom>
            <a:avLst/>
            <a:gdLst/>
            <a:ahLst/>
            <a:cxnLst/>
            <a:rect r="r" b="b" t="t" l="l"/>
            <a:pathLst>
              <a:path h="10236736" w="9703540">
                <a:moveTo>
                  <a:pt x="0" y="0"/>
                </a:moveTo>
                <a:lnTo>
                  <a:pt x="9703540" y="0"/>
                </a:lnTo>
                <a:lnTo>
                  <a:pt x="9703540" y="10236736"/>
                </a:lnTo>
                <a:lnTo>
                  <a:pt x="0" y="10236736"/>
                </a:lnTo>
                <a:lnTo>
                  <a:pt x="0" y="0"/>
                </a:lnTo>
                <a:close/>
              </a:path>
            </a:pathLst>
          </a:custGeom>
          <a:blipFill>
            <a:blip r:embed="rId9"/>
            <a:stretch>
              <a:fillRect l="0" t="-1540" r="0" b="-154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306124"/>
            <a:chOff x="0" y="0"/>
            <a:chExt cx="4816593" cy="607374"/>
          </a:xfrm>
        </p:grpSpPr>
        <p:sp>
          <p:nvSpPr>
            <p:cNvPr name="Freeform 4" id="4"/>
            <p:cNvSpPr/>
            <p:nvPr/>
          </p:nvSpPr>
          <p:spPr>
            <a:xfrm flipH="false" flipV="false" rot="0">
              <a:off x="0" y="0"/>
              <a:ext cx="4816592" cy="607374"/>
            </a:xfrm>
            <a:custGeom>
              <a:avLst/>
              <a:gdLst/>
              <a:ahLst/>
              <a:cxnLst/>
              <a:rect r="r" b="b" t="t" l="l"/>
              <a:pathLst>
                <a:path h="607374" w="4816592">
                  <a:moveTo>
                    <a:pt x="0" y="0"/>
                  </a:moveTo>
                  <a:lnTo>
                    <a:pt x="4816592" y="0"/>
                  </a:lnTo>
                  <a:lnTo>
                    <a:pt x="4816592" y="607374"/>
                  </a:lnTo>
                  <a:lnTo>
                    <a:pt x="0" y="607374"/>
                  </a:lnTo>
                  <a:close/>
                </a:path>
              </a:pathLst>
            </a:custGeom>
            <a:solidFill>
              <a:srgbClr val="1C5739"/>
            </a:solidFill>
          </p:spPr>
        </p:sp>
        <p:sp>
          <p:nvSpPr>
            <p:cNvPr name="TextBox 5" id="5"/>
            <p:cNvSpPr txBox="true"/>
            <p:nvPr/>
          </p:nvSpPr>
          <p:spPr>
            <a:xfrm>
              <a:off x="0" y="-19050"/>
              <a:ext cx="4816593" cy="62642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599472" y="1382422"/>
            <a:ext cx="8771839" cy="8904578"/>
          </a:xfrm>
          <a:custGeom>
            <a:avLst/>
            <a:gdLst/>
            <a:ahLst/>
            <a:cxnLst/>
            <a:rect r="r" b="b" t="t" l="l"/>
            <a:pathLst>
              <a:path h="8904578" w="8771839">
                <a:moveTo>
                  <a:pt x="0" y="0"/>
                </a:moveTo>
                <a:lnTo>
                  <a:pt x="8771839" y="0"/>
                </a:lnTo>
                <a:lnTo>
                  <a:pt x="8771839" y="8904578"/>
                </a:lnTo>
                <a:lnTo>
                  <a:pt x="0" y="8904578"/>
                </a:lnTo>
                <a:lnTo>
                  <a:pt x="0" y="0"/>
                </a:lnTo>
                <a:close/>
              </a:path>
            </a:pathLst>
          </a:custGeom>
          <a:blipFill>
            <a:blip r:embed="rId9"/>
            <a:stretch>
              <a:fillRect l="0" t="0" r="0" b="0"/>
            </a:stretch>
          </a:blipFill>
        </p:spPr>
      </p:sp>
      <p:sp>
        <p:nvSpPr>
          <p:cNvPr name="TextBox 10" id="10"/>
          <p:cNvSpPr txBox="true"/>
          <p:nvPr/>
        </p:nvSpPr>
        <p:spPr>
          <a:xfrm rot="0">
            <a:off x="5062592" y="280759"/>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Base de datos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306124"/>
            <a:chOff x="0" y="0"/>
            <a:chExt cx="4816593" cy="607374"/>
          </a:xfrm>
        </p:grpSpPr>
        <p:sp>
          <p:nvSpPr>
            <p:cNvPr name="Freeform 4" id="4"/>
            <p:cNvSpPr/>
            <p:nvPr/>
          </p:nvSpPr>
          <p:spPr>
            <a:xfrm flipH="false" flipV="false" rot="0">
              <a:off x="0" y="0"/>
              <a:ext cx="4816592" cy="607374"/>
            </a:xfrm>
            <a:custGeom>
              <a:avLst/>
              <a:gdLst/>
              <a:ahLst/>
              <a:cxnLst/>
              <a:rect r="r" b="b" t="t" l="l"/>
              <a:pathLst>
                <a:path h="607374" w="4816592">
                  <a:moveTo>
                    <a:pt x="0" y="0"/>
                  </a:moveTo>
                  <a:lnTo>
                    <a:pt x="4816592" y="0"/>
                  </a:lnTo>
                  <a:lnTo>
                    <a:pt x="4816592" y="607374"/>
                  </a:lnTo>
                  <a:lnTo>
                    <a:pt x="0" y="607374"/>
                  </a:lnTo>
                  <a:close/>
                </a:path>
              </a:pathLst>
            </a:custGeom>
            <a:solidFill>
              <a:srgbClr val="1C5739"/>
            </a:solidFill>
          </p:spPr>
        </p:sp>
        <p:sp>
          <p:nvSpPr>
            <p:cNvPr name="TextBox 5" id="5"/>
            <p:cNvSpPr txBox="true"/>
            <p:nvPr/>
          </p:nvSpPr>
          <p:spPr>
            <a:xfrm>
              <a:off x="0" y="-19050"/>
              <a:ext cx="4816593" cy="62642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221200" y="4350161"/>
            <a:ext cx="7845600" cy="161525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000000"/>
                </a:solidFill>
                <a:latin typeface="Codec Pro ExtraBold"/>
              </a:rPr>
              <a:t>Explicación del Código Fuente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9684427" y="0"/>
            <a:ext cx="8603573" cy="10287000"/>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731" t="0" r="-39731"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3245307" y="4162440"/>
            <a:ext cx="6272125" cy="2428443"/>
          </a:xfrm>
          <a:prstGeom prst="rect">
            <a:avLst/>
          </a:prstGeom>
        </p:spPr>
        <p:txBody>
          <a:bodyPr anchor="t" rtlCol="false" tIns="0" lIns="0" bIns="0" rIns="0">
            <a:spAutoFit/>
          </a:bodyPr>
          <a:lstStyle/>
          <a:p>
            <a:pPr marL="0" indent="0" lvl="0">
              <a:lnSpc>
                <a:spcPts val="8771"/>
              </a:lnSpc>
            </a:pPr>
            <a:r>
              <a:rPr lang="en-US" sz="9431" spc="1018">
                <a:solidFill>
                  <a:srgbClr val="231F20"/>
                </a:solidFill>
                <a:latin typeface="Codec Pro ExtraBold"/>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2233837" y="2901697"/>
            <a:ext cx="1424818" cy="5209370"/>
            <a:chOff x="0" y="0"/>
            <a:chExt cx="375261" cy="1372015"/>
          </a:xfrm>
        </p:grpSpPr>
        <p:sp>
          <p:nvSpPr>
            <p:cNvPr name="Freeform 3" id="3"/>
            <p:cNvSpPr/>
            <p:nvPr/>
          </p:nvSpPr>
          <p:spPr>
            <a:xfrm flipH="false" flipV="false" rot="0">
              <a:off x="0" y="0"/>
              <a:ext cx="375261" cy="1372015"/>
            </a:xfrm>
            <a:custGeom>
              <a:avLst/>
              <a:gdLst/>
              <a:ahLst/>
              <a:cxnLst/>
              <a:rect r="r" b="b" t="t" l="l"/>
              <a:pathLst>
                <a:path h="1372015" w="375261">
                  <a:moveTo>
                    <a:pt x="0" y="0"/>
                  </a:moveTo>
                  <a:lnTo>
                    <a:pt x="375261" y="0"/>
                  </a:lnTo>
                  <a:lnTo>
                    <a:pt x="375261" y="1372015"/>
                  </a:lnTo>
                  <a:lnTo>
                    <a:pt x="0" y="1372015"/>
                  </a:lnTo>
                  <a:close/>
                </a:path>
              </a:pathLst>
            </a:custGeom>
            <a:solidFill>
              <a:srgbClr val="1C5739"/>
            </a:solidFill>
            <a:ln cap="sq">
              <a:noFill/>
              <a:prstDash val="solid"/>
              <a:miter/>
            </a:ln>
          </p:spPr>
        </p:sp>
        <p:sp>
          <p:nvSpPr>
            <p:cNvPr name="TextBox 4" id="4"/>
            <p:cNvSpPr txBox="true"/>
            <p:nvPr/>
          </p:nvSpPr>
          <p:spPr>
            <a:xfrm>
              <a:off x="0" y="-19050"/>
              <a:ext cx="375261" cy="139106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9612450" y="1078551"/>
            <a:ext cx="8513625" cy="8316571"/>
            <a:chOff x="0" y="0"/>
            <a:chExt cx="4828540" cy="4716780"/>
          </a:xfrm>
        </p:grpSpPr>
        <p:sp>
          <p:nvSpPr>
            <p:cNvPr name="Freeform 10" id="10"/>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4"/>
              <a:stretch>
                <a:fillRect l="0" t="-14014" r="0" b="-14014"/>
              </a:stretch>
            </a:blipFill>
          </p:spPr>
        </p:sp>
      </p:grpSp>
      <p:sp>
        <p:nvSpPr>
          <p:cNvPr name="TextBox 11" id="11"/>
          <p:cNvSpPr txBox="true"/>
          <p:nvPr/>
        </p:nvSpPr>
        <p:spPr>
          <a:xfrm rot="0">
            <a:off x="2445869" y="1316966"/>
            <a:ext cx="6850444" cy="1439372"/>
          </a:xfrm>
          <a:prstGeom prst="rect">
            <a:avLst/>
          </a:prstGeom>
        </p:spPr>
        <p:txBody>
          <a:bodyPr anchor="t" rtlCol="false" tIns="0" lIns="0" bIns="0" rIns="0">
            <a:spAutoFit/>
          </a:bodyPr>
          <a:lstStyle/>
          <a:p>
            <a:pPr>
              <a:lnSpc>
                <a:spcPts val="10858"/>
              </a:lnSpc>
            </a:pPr>
            <a:r>
              <a:rPr lang="en-US" sz="7868" spc="771">
                <a:solidFill>
                  <a:srgbClr val="231F20"/>
                </a:solidFill>
                <a:latin typeface="Codec Pro ExtraBold"/>
              </a:rPr>
              <a:t>Integrantes</a:t>
            </a:r>
          </a:p>
        </p:txBody>
      </p:sp>
      <p:sp>
        <p:nvSpPr>
          <p:cNvPr name="TextBox 12" id="12"/>
          <p:cNvSpPr txBox="true"/>
          <p:nvPr/>
        </p:nvSpPr>
        <p:spPr>
          <a:xfrm rot="0">
            <a:off x="2445869" y="316803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3" id="13"/>
          <p:cNvSpPr txBox="true"/>
          <p:nvPr/>
        </p:nvSpPr>
        <p:spPr>
          <a:xfrm rot="0">
            <a:off x="2445869" y="396515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4" id="14"/>
          <p:cNvSpPr txBox="true"/>
          <p:nvPr/>
        </p:nvSpPr>
        <p:spPr>
          <a:xfrm rot="0">
            <a:off x="2445869" y="484631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5" id="15"/>
          <p:cNvSpPr txBox="true"/>
          <p:nvPr/>
        </p:nvSpPr>
        <p:spPr>
          <a:xfrm rot="0">
            <a:off x="2445869" y="564343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6" id="16"/>
          <p:cNvSpPr txBox="true"/>
          <p:nvPr/>
        </p:nvSpPr>
        <p:spPr>
          <a:xfrm rot="0">
            <a:off x="2465470" y="643580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17" id="17"/>
          <p:cNvSpPr txBox="true"/>
          <p:nvPr/>
        </p:nvSpPr>
        <p:spPr>
          <a:xfrm rot="0">
            <a:off x="3821947"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Leonardo Oscanoa Ramirez</a:t>
            </a:r>
          </a:p>
        </p:txBody>
      </p:sp>
      <p:sp>
        <p:nvSpPr>
          <p:cNvPr name="TextBox 18" id="18"/>
          <p:cNvSpPr txBox="true"/>
          <p:nvPr/>
        </p:nvSpPr>
        <p:spPr>
          <a:xfrm rot="0">
            <a:off x="3821947" y="412415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Paul JeanPierre Rojas Muñoz</a:t>
            </a:r>
          </a:p>
        </p:txBody>
      </p:sp>
      <p:sp>
        <p:nvSpPr>
          <p:cNvPr name="TextBox 19" id="19"/>
          <p:cNvSpPr txBox="true"/>
          <p:nvPr/>
        </p:nvSpPr>
        <p:spPr>
          <a:xfrm rot="0">
            <a:off x="3821947" y="4915176"/>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Cueva Zevallos José Martín</a:t>
            </a:r>
          </a:p>
        </p:txBody>
      </p:sp>
      <p:sp>
        <p:nvSpPr>
          <p:cNvPr name="TextBox 20" id="20"/>
          <p:cNvSpPr txBox="true"/>
          <p:nvPr/>
        </p:nvSpPr>
        <p:spPr>
          <a:xfrm rot="0">
            <a:off x="3821947" y="6598008"/>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Diaz Flores Gabriel Jesùs</a:t>
            </a:r>
          </a:p>
        </p:txBody>
      </p:sp>
      <p:sp>
        <p:nvSpPr>
          <p:cNvPr name="TextBox 21" id="21"/>
          <p:cNvSpPr txBox="true"/>
          <p:nvPr/>
        </p:nvSpPr>
        <p:spPr>
          <a:xfrm rot="0">
            <a:off x="2445869" y="723590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2" id="22"/>
          <p:cNvSpPr txBox="true"/>
          <p:nvPr/>
        </p:nvSpPr>
        <p:spPr>
          <a:xfrm rot="0">
            <a:off x="3821947" y="7398108"/>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Bautista Palacios Brayhan</a:t>
            </a:r>
          </a:p>
        </p:txBody>
      </p:sp>
      <p:sp>
        <p:nvSpPr>
          <p:cNvPr name="TextBox 23" id="23"/>
          <p:cNvSpPr txBox="true"/>
          <p:nvPr/>
        </p:nvSpPr>
        <p:spPr>
          <a:xfrm rot="0">
            <a:off x="3821947" y="5805631"/>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Rivera Lara Jorge JeanPierre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449381" y="853038"/>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95942" y="-4507023"/>
            <a:ext cx="8051295" cy="80512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5473045" y="4585153"/>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5473045" y="5143500"/>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5798861" y="2797123"/>
            <a:ext cx="10525475" cy="6502378"/>
            <a:chOff x="0" y="0"/>
            <a:chExt cx="12994651" cy="8027774"/>
          </a:xfrm>
        </p:grpSpPr>
        <p:sp>
          <p:nvSpPr>
            <p:cNvPr name="Freeform 15" id="15"/>
            <p:cNvSpPr/>
            <p:nvPr/>
          </p:nvSpPr>
          <p:spPr>
            <a:xfrm flipH="false" flipV="false" rot="0">
              <a:off x="0" y="0"/>
              <a:ext cx="13051561" cy="8074300"/>
            </a:xfrm>
            <a:custGeom>
              <a:avLst/>
              <a:gdLst/>
              <a:ahLst/>
              <a:cxnLst/>
              <a:rect r="r" b="b" t="t" l="l"/>
              <a:pathLst>
                <a:path h="8074300" w="13051561">
                  <a:moveTo>
                    <a:pt x="11392302" y="0"/>
                  </a:moveTo>
                  <a:lnTo>
                    <a:pt x="0" y="0"/>
                  </a:lnTo>
                  <a:lnTo>
                    <a:pt x="1476378" y="3508109"/>
                  </a:lnTo>
                  <a:cubicBezTo>
                    <a:pt x="1545978" y="3673541"/>
                    <a:pt x="1581786" y="3892698"/>
                    <a:pt x="1581786" y="4111323"/>
                  </a:cubicBezTo>
                  <a:cubicBezTo>
                    <a:pt x="1581786" y="4329948"/>
                    <a:pt x="1547097" y="4546977"/>
                    <a:pt x="1476378" y="4714537"/>
                  </a:cubicBezTo>
                  <a:lnTo>
                    <a:pt x="1119" y="8074300"/>
                  </a:lnTo>
                  <a:lnTo>
                    <a:pt x="11391407" y="8074300"/>
                  </a:lnTo>
                  <a:lnTo>
                    <a:pt x="13051561" y="4111323"/>
                  </a:lnTo>
                  <a:lnTo>
                    <a:pt x="11392302" y="0"/>
                  </a:lnTo>
                  <a:close/>
                </a:path>
              </a:pathLst>
            </a:custGeom>
            <a:solidFill>
              <a:srgbClr val="1C5739"/>
            </a:solidFill>
          </p:spPr>
        </p:sp>
      </p:grpSp>
      <p:sp>
        <p:nvSpPr>
          <p:cNvPr name="Freeform 16" id="16"/>
          <p:cNvSpPr/>
          <p:nvPr/>
        </p:nvSpPr>
        <p:spPr>
          <a:xfrm flipH="false" flipV="false" rot="0">
            <a:off x="8747792" y="1741356"/>
            <a:ext cx="847584" cy="1009028"/>
          </a:xfrm>
          <a:custGeom>
            <a:avLst/>
            <a:gdLst/>
            <a:ahLst/>
            <a:cxnLst/>
            <a:rect r="r" b="b" t="t" l="l"/>
            <a:pathLst>
              <a:path h="1009028" w="847584">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370832" y="719688"/>
            <a:ext cx="4529830" cy="1432924"/>
          </a:xfrm>
          <a:prstGeom prst="rect">
            <a:avLst/>
          </a:prstGeom>
        </p:spPr>
        <p:txBody>
          <a:bodyPr anchor="t" rtlCol="false" tIns="0" lIns="0" bIns="0" rIns="0">
            <a:spAutoFit/>
          </a:bodyPr>
          <a:lstStyle/>
          <a:p>
            <a:pPr algn="l" marL="0" indent="0" lvl="0">
              <a:lnSpc>
                <a:spcPts val="5498"/>
              </a:lnSpc>
              <a:spcBef>
                <a:spcPct val="0"/>
              </a:spcBef>
            </a:pPr>
            <a:r>
              <a:rPr lang="en-US" sz="3984" spc="390">
                <a:solidFill>
                  <a:srgbClr val="FFFFFF"/>
                </a:solidFill>
                <a:latin typeface="Codec Pro ExtraBold"/>
              </a:rPr>
              <a:t>Descripcion del negocio</a:t>
            </a:r>
          </a:p>
        </p:txBody>
      </p:sp>
      <p:sp>
        <p:nvSpPr>
          <p:cNvPr name="TextBox 18" id="18"/>
          <p:cNvSpPr txBox="true"/>
          <p:nvPr/>
        </p:nvSpPr>
        <p:spPr>
          <a:xfrm rot="0">
            <a:off x="7742051" y="1002620"/>
            <a:ext cx="6850444" cy="1334597"/>
          </a:xfrm>
          <a:prstGeom prst="rect">
            <a:avLst/>
          </a:prstGeom>
        </p:spPr>
        <p:txBody>
          <a:bodyPr anchor="t" rtlCol="false" tIns="0" lIns="0" bIns="0" rIns="0">
            <a:spAutoFit/>
          </a:bodyPr>
          <a:lstStyle/>
          <a:p>
            <a:pPr>
              <a:lnSpc>
                <a:spcPts val="10858"/>
              </a:lnSpc>
            </a:pPr>
            <a:r>
              <a:rPr lang="en-US" sz="7868" spc="771">
                <a:solidFill>
                  <a:srgbClr val="231F20"/>
                </a:solidFill>
                <a:latin typeface="Bebas Neue"/>
              </a:rPr>
              <a:t>Metro-Pet</a:t>
            </a:r>
          </a:p>
        </p:txBody>
      </p:sp>
      <p:sp>
        <p:nvSpPr>
          <p:cNvPr name="Freeform 19" id="19"/>
          <p:cNvSpPr/>
          <p:nvPr/>
        </p:nvSpPr>
        <p:spPr>
          <a:xfrm flipH="true" flipV="false" rot="0">
            <a:off x="-1227259" y="3437044"/>
            <a:ext cx="7726011" cy="9752729"/>
          </a:xfrm>
          <a:custGeom>
            <a:avLst/>
            <a:gdLst/>
            <a:ahLst/>
            <a:cxnLst/>
            <a:rect r="r" b="b" t="t" l="l"/>
            <a:pathLst>
              <a:path h="9752729" w="7726011">
                <a:moveTo>
                  <a:pt x="7726011" y="0"/>
                </a:moveTo>
                <a:lnTo>
                  <a:pt x="0" y="0"/>
                </a:lnTo>
                <a:lnTo>
                  <a:pt x="0" y="9752729"/>
                </a:lnTo>
                <a:lnTo>
                  <a:pt x="7726011" y="9752729"/>
                </a:lnTo>
                <a:lnTo>
                  <a:pt x="772601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7143772" y="3641201"/>
            <a:ext cx="7816330" cy="4246193"/>
          </a:xfrm>
          <a:prstGeom prst="rect">
            <a:avLst/>
          </a:prstGeom>
        </p:spPr>
        <p:txBody>
          <a:bodyPr anchor="t" rtlCol="false" tIns="0" lIns="0" bIns="0" rIns="0">
            <a:spAutoFit/>
          </a:bodyPr>
          <a:lstStyle/>
          <a:p>
            <a:pPr algn="just">
              <a:lnSpc>
                <a:spcPts val="3378"/>
              </a:lnSpc>
              <a:spcBef>
                <a:spcPct val="0"/>
              </a:spcBef>
            </a:pPr>
            <a:r>
              <a:rPr lang="en-US" sz="2599">
                <a:solidFill>
                  <a:srgbClr val="FDFBFB"/>
                </a:solidFill>
                <a:latin typeface="Open Sauce"/>
              </a:rPr>
              <a:t>Nuestra veterinaria MetroPet se esfuerza por proporcionar atención integral y compasiva para las mascotas y sus dueños. Nos enorgullece ser un refugio seguro y confiable para todos los animales, desde perros y gatos hasta aves exóticas y pequeños mamíferos. Nuestro objetivo principal es promover la salud y el bienestar de las mascotas, ofreciendo una amplia gama de servicios y productos de alta calidad.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146266"/>
            <a:chOff x="0" y="0"/>
            <a:chExt cx="4482924" cy="828646"/>
          </a:xfrm>
        </p:grpSpPr>
        <p:sp>
          <p:nvSpPr>
            <p:cNvPr name="Freeform 4" id="4"/>
            <p:cNvSpPr/>
            <p:nvPr/>
          </p:nvSpPr>
          <p:spPr>
            <a:xfrm flipH="false" flipV="false" rot="0">
              <a:off x="0" y="0"/>
              <a:ext cx="4482924" cy="828646"/>
            </a:xfrm>
            <a:custGeom>
              <a:avLst/>
              <a:gdLst/>
              <a:ahLst/>
              <a:cxnLst/>
              <a:rect r="r" b="b" t="t" l="l"/>
              <a:pathLst>
                <a:path h="828646" w="4482924">
                  <a:moveTo>
                    <a:pt x="0" y="0"/>
                  </a:moveTo>
                  <a:lnTo>
                    <a:pt x="4482924" y="0"/>
                  </a:lnTo>
                  <a:lnTo>
                    <a:pt x="4482924" y="828646"/>
                  </a:lnTo>
                  <a:lnTo>
                    <a:pt x="0" y="828646"/>
                  </a:lnTo>
                  <a:close/>
                </a:path>
              </a:pathLst>
            </a:custGeom>
            <a:solidFill>
              <a:srgbClr val="1C5739"/>
            </a:solidFill>
          </p:spPr>
        </p:sp>
        <p:sp>
          <p:nvSpPr>
            <p:cNvPr name="TextBox 5" id="5"/>
            <p:cNvSpPr txBox="true"/>
            <p:nvPr/>
          </p:nvSpPr>
          <p:spPr>
            <a:xfrm>
              <a:off x="0" y="-19050"/>
              <a:ext cx="4482924" cy="847696"/>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33448" y="374453"/>
            <a:ext cx="17182959" cy="3146266"/>
          </a:xfrm>
          <a:custGeom>
            <a:avLst/>
            <a:gdLst/>
            <a:ahLst/>
            <a:cxnLst/>
            <a:rect r="r" b="b" t="t" l="l"/>
            <a:pathLst>
              <a:path h="3146266" w="17182959">
                <a:moveTo>
                  <a:pt x="0" y="0"/>
                </a:moveTo>
                <a:lnTo>
                  <a:pt x="17182959" y="0"/>
                </a:lnTo>
                <a:lnTo>
                  <a:pt x="17182959" y="3146267"/>
                </a:lnTo>
                <a:lnTo>
                  <a:pt x="0" y="3146267"/>
                </a:lnTo>
                <a:lnTo>
                  <a:pt x="0" y="0"/>
                </a:lnTo>
                <a:close/>
              </a:path>
            </a:pathLst>
          </a:custGeom>
          <a:blipFill>
            <a:blip r:embed="rId3"/>
            <a:stretch>
              <a:fillRect l="0" t="-65673" r="0" b="-194460"/>
            </a:stretch>
          </a:blipFill>
        </p:spPr>
      </p:sp>
      <p:sp>
        <p:nvSpPr>
          <p:cNvPr name="Freeform 7" id="7"/>
          <p:cNvSpPr/>
          <p:nvPr/>
        </p:nvSpPr>
        <p:spPr>
          <a:xfrm flipH="false" flipV="false" rot="0">
            <a:off x="1028700" y="4754794"/>
            <a:ext cx="8558128" cy="5011310"/>
          </a:xfrm>
          <a:custGeom>
            <a:avLst/>
            <a:gdLst/>
            <a:ahLst/>
            <a:cxnLst/>
            <a:rect r="r" b="b" t="t" l="l"/>
            <a:pathLst>
              <a:path h="5011310" w="8558128">
                <a:moveTo>
                  <a:pt x="0" y="0"/>
                </a:moveTo>
                <a:lnTo>
                  <a:pt x="8558128" y="0"/>
                </a:lnTo>
                <a:lnTo>
                  <a:pt x="8558128" y="5011310"/>
                </a:lnTo>
                <a:lnTo>
                  <a:pt x="0" y="5011310"/>
                </a:lnTo>
                <a:lnTo>
                  <a:pt x="0" y="0"/>
                </a:lnTo>
                <a:close/>
              </a:path>
            </a:pathLst>
          </a:custGeom>
          <a:blipFill>
            <a:blip r:embed="rId4"/>
            <a:stretch>
              <a:fillRect l="0" t="0" r="0" b="0"/>
            </a:stretch>
          </a:blipFill>
        </p:spPr>
      </p:sp>
      <p:sp>
        <p:nvSpPr>
          <p:cNvPr name="TextBox 8" id="8"/>
          <p:cNvSpPr txBox="true"/>
          <p:nvPr/>
        </p:nvSpPr>
        <p:spPr>
          <a:xfrm rot="0">
            <a:off x="5268860" y="1237812"/>
            <a:ext cx="7750281" cy="1419186"/>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000000"/>
                </a:solidFill>
                <a:latin typeface="Arapey"/>
              </a:rPr>
              <a:t>METRO-PET</a:t>
            </a:r>
          </a:p>
        </p:txBody>
      </p:sp>
      <p:grpSp>
        <p:nvGrpSpPr>
          <p:cNvPr name="Group 9" id="9"/>
          <p:cNvGrpSpPr/>
          <p:nvPr/>
        </p:nvGrpSpPr>
        <p:grpSpPr>
          <a:xfrm rot="0">
            <a:off x="10245007" y="4081490"/>
            <a:ext cx="7854569" cy="6357919"/>
            <a:chOff x="0" y="0"/>
            <a:chExt cx="10472758" cy="8477225"/>
          </a:xfrm>
        </p:grpSpPr>
        <p:sp>
          <p:nvSpPr>
            <p:cNvPr name="TextBox 10" id="10"/>
            <p:cNvSpPr txBox="true"/>
            <p:nvPr/>
          </p:nvSpPr>
          <p:spPr>
            <a:xfrm rot="0">
              <a:off x="0" y="-219075"/>
              <a:ext cx="10472758" cy="761516"/>
            </a:xfrm>
            <a:prstGeom prst="rect">
              <a:avLst/>
            </a:prstGeom>
          </p:spPr>
          <p:txBody>
            <a:bodyPr anchor="t" rtlCol="false" tIns="0" lIns="0" bIns="0" rIns="0">
              <a:spAutoFit/>
            </a:bodyPr>
            <a:lstStyle/>
            <a:p>
              <a:pPr algn="l">
                <a:lnSpc>
                  <a:spcPts val="5478"/>
                </a:lnSpc>
              </a:pPr>
              <a:r>
                <a:rPr lang="en-US" sz="2672" spc="40">
                  <a:solidFill>
                    <a:srgbClr val="000000"/>
                  </a:solidFill>
                  <a:latin typeface="Aleo Bold Italics"/>
                </a:rPr>
                <a:t>UBICACIÓN GEOGRÁFICA</a:t>
              </a:r>
            </a:p>
          </p:txBody>
        </p:sp>
        <p:sp>
          <p:nvSpPr>
            <p:cNvPr name="TextBox 11" id="11"/>
            <p:cNvSpPr txBox="true"/>
            <p:nvPr/>
          </p:nvSpPr>
          <p:spPr>
            <a:xfrm rot="0">
              <a:off x="0" y="443389"/>
              <a:ext cx="10472758" cy="8033836"/>
            </a:xfrm>
            <a:prstGeom prst="rect">
              <a:avLst/>
            </a:prstGeom>
          </p:spPr>
          <p:txBody>
            <a:bodyPr anchor="t" rtlCol="false" tIns="0" lIns="0" bIns="0" rIns="0">
              <a:spAutoFit/>
            </a:bodyPr>
            <a:lstStyle/>
            <a:p>
              <a:pPr>
                <a:lnSpc>
                  <a:spcPts val="4543"/>
                </a:lnSpc>
              </a:pPr>
              <a:r>
                <a:rPr lang="en-US" sz="2227">
                  <a:solidFill>
                    <a:srgbClr val="000000"/>
                  </a:solidFill>
                  <a:latin typeface="Montserrat Light"/>
                </a:rPr>
                <a:t>Se encuentra ubicado en Auxiliar Av. Metropolitana, Ate, Provincia de Lima.</a:t>
              </a:r>
            </a:p>
            <a:p>
              <a:pPr>
                <a:lnSpc>
                  <a:spcPts val="4543"/>
                </a:lnSpc>
              </a:pPr>
            </a:p>
            <a:p>
              <a:pPr>
                <a:lnSpc>
                  <a:spcPts val="4543"/>
                </a:lnSpc>
              </a:pPr>
              <a:r>
                <a:rPr lang="en-US" sz="2227">
                  <a:solidFill>
                    <a:srgbClr val="000000"/>
                  </a:solidFill>
                  <a:latin typeface="Montserrat Light"/>
                </a:rPr>
                <a:t>https://www.google.com/maps/place/Motocentro+Loli+Ate/@-12.0317457,-76.932879,3a,48.3y,311.11h,82.79t/data=!3m6!1e1!3m4!1sywYO3DEZZ0FXt8dTIhT77A!2e0!7i13312!8i6656!4m7!3m6!1s0x9105c581ecc320ab:0x802d1bc121b5c826!8m2!3d12.0317054!4d76.93309!10e5!16s%2Fg%2F11flpl6qpy?entry=ttu</a:t>
              </a:r>
            </a:p>
            <a:p>
              <a:pPr algn="l">
                <a:lnSpc>
                  <a:spcPts val="4543"/>
                </a:lnSpc>
              </a:pPr>
            </a:p>
            <a:p>
              <a:pPr algn="l">
                <a:lnSpc>
                  <a:spcPts val="2521"/>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995942" y="-4507023"/>
            <a:ext cx="7794803" cy="77948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984053" y="-102167"/>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5473045" y="4585153"/>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5473045" y="5143500"/>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6482235" y="3033327"/>
            <a:ext cx="9431779" cy="6224973"/>
            <a:chOff x="0" y="0"/>
            <a:chExt cx="12163297" cy="8027774"/>
          </a:xfrm>
        </p:grpSpPr>
        <p:sp>
          <p:nvSpPr>
            <p:cNvPr name="Freeform 15" id="15"/>
            <p:cNvSpPr/>
            <p:nvPr/>
          </p:nvSpPr>
          <p:spPr>
            <a:xfrm flipH="false" flipV="false" rot="0">
              <a:off x="0" y="0"/>
              <a:ext cx="12220208" cy="8074300"/>
            </a:xfrm>
            <a:custGeom>
              <a:avLst/>
              <a:gdLst/>
              <a:ahLst/>
              <a:cxnLst/>
              <a:rect r="r" b="b" t="t" l="l"/>
              <a:pathLst>
                <a:path h="8074300" w="12220208">
                  <a:moveTo>
                    <a:pt x="10663461" y="0"/>
                  </a:moveTo>
                  <a:lnTo>
                    <a:pt x="0" y="0"/>
                  </a:lnTo>
                  <a:lnTo>
                    <a:pt x="1381924" y="3508109"/>
                  </a:lnTo>
                  <a:cubicBezTo>
                    <a:pt x="1447072" y="3673541"/>
                    <a:pt x="1480588" y="3892698"/>
                    <a:pt x="1480588" y="4111323"/>
                  </a:cubicBezTo>
                  <a:cubicBezTo>
                    <a:pt x="1480588" y="4329948"/>
                    <a:pt x="1448119" y="4546977"/>
                    <a:pt x="1381924" y="4714537"/>
                  </a:cubicBezTo>
                  <a:lnTo>
                    <a:pt x="1047" y="8074300"/>
                  </a:lnTo>
                  <a:lnTo>
                    <a:pt x="10662624" y="8074300"/>
                  </a:lnTo>
                  <a:lnTo>
                    <a:pt x="12220208" y="4111323"/>
                  </a:lnTo>
                  <a:lnTo>
                    <a:pt x="10663461" y="0"/>
                  </a:lnTo>
                  <a:close/>
                </a:path>
              </a:pathLst>
            </a:custGeom>
            <a:solidFill>
              <a:srgbClr val="1C5739"/>
            </a:solidFill>
          </p:spPr>
        </p:sp>
      </p:grpSp>
      <p:sp>
        <p:nvSpPr>
          <p:cNvPr name="Freeform 16" id="16"/>
          <p:cNvSpPr/>
          <p:nvPr/>
        </p:nvSpPr>
        <p:spPr>
          <a:xfrm flipH="false" flipV="false" rot="0">
            <a:off x="8747792" y="1741356"/>
            <a:ext cx="847584" cy="1009028"/>
          </a:xfrm>
          <a:custGeom>
            <a:avLst/>
            <a:gdLst/>
            <a:ahLst/>
            <a:cxnLst/>
            <a:rect r="r" b="b" t="t" l="l"/>
            <a:pathLst>
              <a:path h="1009028" w="847584">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2821524" y="3329020"/>
            <a:ext cx="9459185" cy="8489803"/>
          </a:xfrm>
          <a:custGeom>
            <a:avLst/>
            <a:gdLst/>
            <a:ahLst/>
            <a:cxnLst/>
            <a:rect r="r" b="b" t="t" l="l"/>
            <a:pathLst>
              <a:path h="8489803" w="9459185">
                <a:moveTo>
                  <a:pt x="0" y="0"/>
                </a:moveTo>
                <a:lnTo>
                  <a:pt x="9459185" y="0"/>
                </a:lnTo>
                <a:lnTo>
                  <a:pt x="9459185" y="8489803"/>
                </a:lnTo>
                <a:lnTo>
                  <a:pt x="0" y="8489803"/>
                </a:lnTo>
                <a:lnTo>
                  <a:pt x="0" y="0"/>
                </a:lnTo>
                <a:close/>
              </a:path>
            </a:pathLst>
          </a:custGeom>
          <a:blipFill>
            <a:blip r:embed="rId6"/>
            <a:stretch>
              <a:fillRect l="0" t="-11418" r="0" b="0"/>
            </a:stretch>
          </a:blipFill>
        </p:spPr>
      </p:sp>
      <p:sp>
        <p:nvSpPr>
          <p:cNvPr name="TextBox 18" id="18"/>
          <p:cNvSpPr txBox="true"/>
          <p:nvPr/>
        </p:nvSpPr>
        <p:spPr>
          <a:xfrm rot="0">
            <a:off x="719535" y="719688"/>
            <a:ext cx="4529830" cy="1432924"/>
          </a:xfrm>
          <a:prstGeom prst="rect">
            <a:avLst/>
          </a:prstGeom>
        </p:spPr>
        <p:txBody>
          <a:bodyPr anchor="t" rtlCol="false" tIns="0" lIns="0" bIns="0" rIns="0">
            <a:spAutoFit/>
          </a:bodyPr>
          <a:lstStyle/>
          <a:p>
            <a:pPr algn="l" marL="0" indent="0" lvl="0">
              <a:lnSpc>
                <a:spcPts val="5498"/>
              </a:lnSpc>
              <a:spcBef>
                <a:spcPct val="0"/>
              </a:spcBef>
            </a:pPr>
            <a:r>
              <a:rPr lang="en-US" sz="3984" spc="390">
                <a:solidFill>
                  <a:srgbClr val="FFFFFF"/>
                </a:solidFill>
                <a:latin typeface="Codec Pro ExtraBold"/>
              </a:rPr>
              <a:t>Problema del negocio</a:t>
            </a:r>
          </a:p>
        </p:txBody>
      </p:sp>
      <p:sp>
        <p:nvSpPr>
          <p:cNvPr name="TextBox 19" id="19"/>
          <p:cNvSpPr txBox="true"/>
          <p:nvPr/>
        </p:nvSpPr>
        <p:spPr>
          <a:xfrm rot="0">
            <a:off x="8240616" y="1002620"/>
            <a:ext cx="6850444" cy="1334597"/>
          </a:xfrm>
          <a:prstGeom prst="rect">
            <a:avLst/>
          </a:prstGeom>
        </p:spPr>
        <p:txBody>
          <a:bodyPr anchor="t" rtlCol="false" tIns="0" lIns="0" bIns="0" rIns="0">
            <a:spAutoFit/>
          </a:bodyPr>
          <a:lstStyle/>
          <a:p>
            <a:pPr>
              <a:lnSpc>
                <a:spcPts val="10858"/>
              </a:lnSpc>
            </a:pPr>
            <a:r>
              <a:rPr lang="en-US" sz="7868" spc="771">
                <a:solidFill>
                  <a:srgbClr val="231F20"/>
                </a:solidFill>
                <a:latin typeface="Bebas Neue"/>
              </a:rPr>
              <a:t>Metro-Pet</a:t>
            </a:r>
          </a:p>
        </p:txBody>
      </p:sp>
      <p:sp>
        <p:nvSpPr>
          <p:cNvPr name="TextBox 20" id="20"/>
          <p:cNvSpPr txBox="true"/>
          <p:nvPr/>
        </p:nvSpPr>
        <p:spPr>
          <a:xfrm rot="0">
            <a:off x="7742051" y="4111821"/>
            <a:ext cx="7138342" cy="3958408"/>
          </a:xfrm>
          <a:prstGeom prst="rect">
            <a:avLst/>
          </a:prstGeom>
        </p:spPr>
        <p:txBody>
          <a:bodyPr anchor="t" rtlCol="false" tIns="0" lIns="0" bIns="0" rIns="0">
            <a:spAutoFit/>
          </a:bodyPr>
          <a:lstStyle/>
          <a:p>
            <a:pPr algn="just">
              <a:lnSpc>
                <a:spcPts val="3148"/>
              </a:lnSpc>
              <a:spcBef>
                <a:spcPct val="0"/>
              </a:spcBef>
            </a:pPr>
            <a:r>
              <a:rPr lang="en-US" sz="2422">
                <a:solidFill>
                  <a:srgbClr val="FDFBFB"/>
                </a:solidFill>
                <a:latin typeface="Open Sauce"/>
              </a:rPr>
              <a:t>Hoy por hoy, el uso de la tecnologia se ha vuelto muy importante  en la sociedad, siendo asi que se crearon software para simplificar las cosas que antes se hacian manualmente en distintos ambitos. Sin embargo, empresas como la cual veremos a continuación no llevan un software para agilizar sus procesos, trayendo consigo menos clientes y pérdidas de dinero por no llevar un correcto registro de citas, todo por hacerlo manualmente.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2044286" y="-4092938"/>
            <a:ext cx="7987627" cy="7289636"/>
            <a:chOff x="0" y="0"/>
            <a:chExt cx="890627" cy="812800"/>
          </a:xfrm>
        </p:grpSpPr>
        <p:sp>
          <p:nvSpPr>
            <p:cNvPr name="Freeform 7" id="7"/>
            <p:cNvSpPr/>
            <p:nvPr/>
          </p:nvSpPr>
          <p:spPr>
            <a:xfrm flipH="false" flipV="false" rot="0">
              <a:off x="0" y="0"/>
              <a:ext cx="890627" cy="812800"/>
            </a:xfrm>
            <a:custGeom>
              <a:avLst/>
              <a:gdLst/>
              <a:ahLst/>
              <a:cxnLst/>
              <a:rect r="r" b="b" t="t" l="l"/>
              <a:pathLst>
                <a:path h="812800" w="890627">
                  <a:moveTo>
                    <a:pt x="445313" y="0"/>
                  </a:moveTo>
                  <a:cubicBezTo>
                    <a:pt x="199374" y="0"/>
                    <a:pt x="0" y="181951"/>
                    <a:pt x="0" y="406400"/>
                  </a:cubicBezTo>
                  <a:cubicBezTo>
                    <a:pt x="0" y="630849"/>
                    <a:pt x="199374" y="812800"/>
                    <a:pt x="445313" y="812800"/>
                  </a:cubicBezTo>
                  <a:cubicBezTo>
                    <a:pt x="691253" y="812800"/>
                    <a:pt x="890627" y="630849"/>
                    <a:pt x="890627" y="406400"/>
                  </a:cubicBezTo>
                  <a:cubicBezTo>
                    <a:pt x="890627" y="181951"/>
                    <a:pt x="691253" y="0"/>
                    <a:pt x="445313" y="0"/>
                  </a:cubicBezTo>
                  <a:close/>
                </a:path>
              </a:pathLst>
            </a:custGeom>
            <a:solidFill>
              <a:srgbClr val="1C5739"/>
            </a:solidFill>
            <a:ln cap="sq">
              <a:noFill/>
              <a:prstDash val="solid"/>
              <a:miter/>
            </a:ln>
          </p:spPr>
        </p:sp>
        <p:sp>
          <p:nvSpPr>
            <p:cNvPr name="TextBox 8" id="8"/>
            <p:cNvSpPr txBox="true"/>
            <p:nvPr/>
          </p:nvSpPr>
          <p:spPr>
            <a:xfrm>
              <a:off x="83496" y="57150"/>
              <a:ext cx="723634"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1449381" y="853038"/>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950655" y="5157951"/>
            <a:ext cx="5337345" cy="5129049"/>
          </a:xfrm>
          <a:custGeom>
            <a:avLst/>
            <a:gdLst/>
            <a:ahLst/>
            <a:cxnLst/>
            <a:rect r="r" b="b" t="t" l="l"/>
            <a:pathLst>
              <a:path h="5129049" w="5337345">
                <a:moveTo>
                  <a:pt x="0" y="0"/>
                </a:moveTo>
                <a:lnTo>
                  <a:pt x="5337345" y="0"/>
                </a:lnTo>
                <a:lnTo>
                  <a:pt x="5337345" y="5129049"/>
                </a:lnTo>
                <a:lnTo>
                  <a:pt x="0" y="5129049"/>
                </a:lnTo>
                <a:lnTo>
                  <a:pt x="0" y="0"/>
                </a:lnTo>
                <a:close/>
              </a:path>
            </a:pathLst>
          </a:custGeom>
          <a:blipFill>
            <a:blip r:embed="rId4"/>
            <a:stretch>
              <a:fillRect l="0" t="-2030" r="0" b="-2030"/>
            </a:stretch>
          </a:blipFill>
        </p:spPr>
      </p:sp>
      <p:sp>
        <p:nvSpPr>
          <p:cNvPr name="TextBox 11" id="11"/>
          <p:cNvSpPr txBox="true"/>
          <p:nvPr/>
        </p:nvSpPr>
        <p:spPr>
          <a:xfrm rot="0">
            <a:off x="532822" y="696348"/>
            <a:ext cx="4529830" cy="1432924"/>
          </a:xfrm>
          <a:prstGeom prst="rect">
            <a:avLst/>
          </a:prstGeom>
        </p:spPr>
        <p:txBody>
          <a:bodyPr anchor="t" rtlCol="false" tIns="0" lIns="0" bIns="0" rIns="0">
            <a:spAutoFit/>
          </a:bodyPr>
          <a:lstStyle/>
          <a:p>
            <a:pPr algn="l" marL="0" indent="0" lvl="0">
              <a:lnSpc>
                <a:spcPts val="5498"/>
              </a:lnSpc>
              <a:spcBef>
                <a:spcPct val="0"/>
              </a:spcBef>
            </a:pPr>
            <a:r>
              <a:rPr lang="en-US" sz="3984" spc="390">
                <a:solidFill>
                  <a:srgbClr val="FFFFFF"/>
                </a:solidFill>
                <a:latin typeface="Codec Pro ExtraBold"/>
              </a:rPr>
              <a:t>Justificacion del Problema</a:t>
            </a:r>
          </a:p>
        </p:txBody>
      </p:sp>
      <p:sp>
        <p:nvSpPr>
          <p:cNvPr name="TextBox 12" id="12"/>
          <p:cNvSpPr txBox="true"/>
          <p:nvPr/>
        </p:nvSpPr>
        <p:spPr>
          <a:xfrm rot="0">
            <a:off x="8240616" y="1002620"/>
            <a:ext cx="6850444" cy="1334597"/>
          </a:xfrm>
          <a:prstGeom prst="rect">
            <a:avLst/>
          </a:prstGeom>
        </p:spPr>
        <p:txBody>
          <a:bodyPr anchor="t" rtlCol="false" tIns="0" lIns="0" bIns="0" rIns="0">
            <a:spAutoFit/>
          </a:bodyPr>
          <a:lstStyle/>
          <a:p>
            <a:pPr>
              <a:lnSpc>
                <a:spcPts val="10858"/>
              </a:lnSpc>
            </a:pPr>
            <a:r>
              <a:rPr lang="en-US" sz="7868" spc="771">
                <a:solidFill>
                  <a:srgbClr val="231F20"/>
                </a:solidFill>
                <a:latin typeface="Bebas Neue"/>
              </a:rPr>
              <a:t>Metro-Pet</a:t>
            </a:r>
          </a:p>
        </p:txBody>
      </p:sp>
      <p:sp>
        <p:nvSpPr>
          <p:cNvPr name="TextBox 13" id="13"/>
          <p:cNvSpPr txBox="true"/>
          <p:nvPr/>
        </p:nvSpPr>
        <p:spPr>
          <a:xfrm rot="0">
            <a:off x="3217439" y="4805796"/>
            <a:ext cx="11853121" cy="1179324"/>
          </a:xfrm>
          <a:prstGeom prst="rect">
            <a:avLst/>
          </a:prstGeom>
        </p:spPr>
        <p:txBody>
          <a:bodyPr anchor="t" rtlCol="false" tIns="0" lIns="0" bIns="0" rIns="0">
            <a:spAutoFit/>
          </a:bodyPr>
          <a:lstStyle/>
          <a:p>
            <a:pPr algn="just">
              <a:lnSpc>
                <a:spcPts val="3148"/>
              </a:lnSpc>
              <a:spcBef>
                <a:spcPct val="0"/>
              </a:spcBef>
            </a:pPr>
            <a:r>
              <a:rPr lang="en-US" sz="2422">
                <a:solidFill>
                  <a:srgbClr val="231F20"/>
                </a:solidFill>
                <a:latin typeface="Open Sauce"/>
              </a:rPr>
              <a:t>Eficiencia mejorada: La automatización del proceso de negocio mediante Oracle Java y MySQL permite reducir el tiempo consumido en la generación manual de citas, lo que aumenta la eficiencia en el trabajo de los empleados.</a:t>
            </a:r>
          </a:p>
        </p:txBody>
      </p:sp>
      <p:sp>
        <p:nvSpPr>
          <p:cNvPr name="TextBox 14" id="14"/>
          <p:cNvSpPr txBox="true"/>
          <p:nvPr/>
        </p:nvSpPr>
        <p:spPr>
          <a:xfrm rot="0">
            <a:off x="4550064" y="3177648"/>
            <a:ext cx="12337898" cy="1179324"/>
          </a:xfrm>
          <a:prstGeom prst="rect">
            <a:avLst/>
          </a:prstGeom>
        </p:spPr>
        <p:txBody>
          <a:bodyPr anchor="t" rtlCol="false" tIns="0" lIns="0" bIns="0" rIns="0">
            <a:spAutoFit/>
          </a:bodyPr>
          <a:lstStyle/>
          <a:p>
            <a:pPr algn="just">
              <a:lnSpc>
                <a:spcPts val="3148"/>
              </a:lnSpc>
              <a:spcBef>
                <a:spcPct val="0"/>
              </a:spcBef>
            </a:pPr>
            <a:r>
              <a:rPr lang="en-US" sz="2422">
                <a:solidFill>
                  <a:srgbClr val="231F20"/>
                </a:solidFill>
                <a:latin typeface="Open Sauce"/>
              </a:rPr>
              <a:t>Reducción de errores: La automatización minimiza la posibilidad de cometer errores humanos en la creación de citas, garantizando mayor precisión en los registros.</a:t>
            </a:r>
          </a:p>
        </p:txBody>
      </p:sp>
      <p:sp>
        <p:nvSpPr>
          <p:cNvPr name="TextBox 15" id="15"/>
          <p:cNvSpPr txBox="true"/>
          <p:nvPr/>
        </p:nvSpPr>
        <p:spPr>
          <a:xfrm rot="0">
            <a:off x="1749015" y="6394598"/>
            <a:ext cx="11853121" cy="1179324"/>
          </a:xfrm>
          <a:prstGeom prst="rect">
            <a:avLst/>
          </a:prstGeom>
        </p:spPr>
        <p:txBody>
          <a:bodyPr anchor="t" rtlCol="false" tIns="0" lIns="0" bIns="0" rIns="0">
            <a:spAutoFit/>
          </a:bodyPr>
          <a:lstStyle/>
          <a:p>
            <a:pPr algn="just">
              <a:lnSpc>
                <a:spcPts val="3148"/>
              </a:lnSpc>
              <a:spcBef>
                <a:spcPct val="0"/>
              </a:spcBef>
            </a:pPr>
            <a:r>
              <a:rPr lang="en-US" sz="2422">
                <a:solidFill>
                  <a:srgbClr val="231F20"/>
                </a:solidFill>
                <a:latin typeface="Open Sauce"/>
              </a:rPr>
              <a:t>Optimización del flujo de trabajo: La implementación de un sistema automatizado de citas</a:t>
            </a:r>
            <a:r>
              <a:rPr lang="en-US" sz="2422">
                <a:solidFill>
                  <a:srgbClr val="231F20"/>
                </a:solidFill>
                <a:latin typeface="Open Sauce"/>
              </a:rPr>
              <a:t> optimiza el flujo de trabajo, reduciendo las colas y agilizando el proceso.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146266"/>
            <a:chOff x="0" y="0"/>
            <a:chExt cx="4482924" cy="828646"/>
          </a:xfrm>
        </p:grpSpPr>
        <p:sp>
          <p:nvSpPr>
            <p:cNvPr name="Freeform 4" id="4"/>
            <p:cNvSpPr/>
            <p:nvPr/>
          </p:nvSpPr>
          <p:spPr>
            <a:xfrm flipH="false" flipV="false" rot="0">
              <a:off x="0" y="0"/>
              <a:ext cx="4482924" cy="828646"/>
            </a:xfrm>
            <a:custGeom>
              <a:avLst/>
              <a:gdLst/>
              <a:ahLst/>
              <a:cxnLst/>
              <a:rect r="r" b="b" t="t" l="l"/>
              <a:pathLst>
                <a:path h="828646" w="4482924">
                  <a:moveTo>
                    <a:pt x="0" y="0"/>
                  </a:moveTo>
                  <a:lnTo>
                    <a:pt x="4482924" y="0"/>
                  </a:lnTo>
                  <a:lnTo>
                    <a:pt x="4482924" y="828646"/>
                  </a:lnTo>
                  <a:lnTo>
                    <a:pt x="0" y="828646"/>
                  </a:lnTo>
                  <a:close/>
                </a:path>
              </a:pathLst>
            </a:custGeom>
            <a:solidFill>
              <a:srgbClr val="1C5739"/>
            </a:solidFill>
          </p:spPr>
        </p:sp>
        <p:sp>
          <p:nvSpPr>
            <p:cNvPr name="TextBox 5" id="5"/>
            <p:cNvSpPr txBox="true"/>
            <p:nvPr/>
          </p:nvSpPr>
          <p:spPr>
            <a:xfrm>
              <a:off x="0" y="-19050"/>
              <a:ext cx="4482924" cy="847696"/>
            </a:xfrm>
            <a:prstGeom prst="rect">
              <a:avLst/>
            </a:prstGeom>
          </p:spPr>
          <p:txBody>
            <a:bodyPr anchor="ctr" rtlCol="false" tIns="50800" lIns="50800" bIns="50800" rIns="50800"/>
            <a:lstStyle/>
            <a:p>
              <a:pPr algn="ctr">
                <a:lnSpc>
                  <a:spcPts val="2859"/>
                </a:lnSpc>
              </a:pPr>
            </a:p>
            <a:p>
              <a:pPr algn="ctr">
                <a:lnSpc>
                  <a:spcPts val="2859"/>
                </a:lnSpc>
              </a:pPr>
            </a:p>
          </p:txBody>
        </p:sp>
      </p:grpSp>
      <p:grpSp>
        <p:nvGrpSpPr>
          <p:cNvPr name="Group 6" id="6"/>
          <p:cNvGrpSpPr/>
          <p:nvPr/>
        </p:nvGrpSpPr>
        <p:grpSpPr>
          <a:xfrm rot="0">
            <a:off x="6368443" y="4550290"/>
            <a:ext cx="64023" cy="4637272"/>
            <a:chOff x="0" y="0"/>
            <a:chExt cx="16862" cy="1221339"/>
          </a:xfrm>
        </p:grpSpPr>
        <p:sp>
          <p:nvSpPr>
            <p:cNvPr name="Freeform 7" id="7"/>
            <p:cNvSpPr/>
            <p:nvPr/>
          </p:nvSpPr>
          <p:spPr>
            <a:xfrm flipH="false" flipV="false" rot="0">
              <a:off x="0" y="0"/>
              <a:ext cx="16862" cy="1221339"/>
            </a:xfrm>
            <a:custGeom>
              <a:avLst/>
              <a:gdLst/>
              <a:ahLst/>
              <a:cxnLst/>
              <a:rect r="r" b="b" t="t" l="l"/>
              <a:pathLst>
                <a:path h="1221339" w="16862">
                  <a:moveTo>
                    <a:pt x="0" y="0"/>
                  </a:moveTo>
                  <a:lnTo>
                    <a:pt x="16862" y="0"/>
                  </a:lnTo>
                  <a:lnTo>
                    <a:pt x="16862" y="1221339"/>
                  </a:lnTo>
                  <a:lnTo>
                    <a:pt x="0" y="1221339"/>
                  </a:lnTo>
                  <a:close/>
                </a:path>
              </a:pathLst>
            </a:custGeom>
            <a:solidFill>
              <a:srgbClr val="009245"/>
            </a:solidFill>
          </p:spPr>
        </p:sp>
        <p:sp>
          <p:nvSpPr>
            <p:cNvPr name="TextBox 8" id="8"/>
            <p:cNvSpPr txBox="true"/>
            <p:nvPr/>
          </p:nvSpPr>
          <p:spPr>
            <a:xfrm>
              <a:off x="0" y="-19050"/>
              <a:ext cx="16862" cy="124038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1873016" y="4605350"/>
            <a:ext cx="47625" cy="4637272"/>
            <a:chOff x="0" y="0"/>
            <a:chExt cx="12543" cy="1221339"/>
          </a:xfrm>
        </p:grpSpPr>
        <p:sp>
          <p:nvSpPr>
            <p:cNvPr name="Freeform 10" id="10"/>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1" id="11"/>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498757" y="552947"/>
            <a:ext cx="17308967" cy="2736222"/>
          </a:xfrm>
          <a:custGeom>
            <a:avLst/>
            <a:gdLst/>
            <a:ahLst/>
            <a:cxnLst/>
            <a:rect r="r" b="b" t="t" l="l"/>
            <a:pathLst>
              <a:path h="2736222" w="17308967">
                <a:moveTo>
                  <a:pt x="0" y="0"/>
                </a:moveTo>
                <a:lnTo>
                  <a:pt x="17308967" y="0"/>
                </a:lnTo>
                <a:lnTo>
                  <a:pt x="17308967" y="2736223"/>
                </a:lnTo>
                <a:lnTo>
                  <a:pt x="0" y="2736223"/>
                </a:lnTo>
                <a:lnTo>
                  <a:pt x="0" y="0"/>
                </a:lnTo>
                <a:close/>
              </a:path>
            </a:pathLst>
          </a:custGeom>
          <a:blipFill>
            <a:blip r:embed="rId3"/>
            <a:stretch>
              <a:fillRect l="0" t="-44880" r="0" b="-116404"/>
            </a:stretch>
          </a:blipFill>
        </p:spPr>
      </p:sp>
      <p:sp>
        <p:nvSpPr>
          <p:cNvPr name="TextBox 13" id="13"/>
          <p:cNvSpPr txBox="true"/>
          <p:nvPr/>
        </p:nvSpPr>
        <p:spPr>
          <a:xfrm rot="0">
            <a:off x="5268860" y="1237812"/>
            <a:ext cx="7750281" cy="1419186"/>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000000"/>
                </a:solidFill>
                <a:latin typeface="Arapey"/>
              </a:rPr>
              <a:t>METRO-PET</a:t>
            </a:r>
          </a:p>
        </p:txBody>
      </p:sp>
      <p:sp>
        <p:nvSpPr>
          <p:cNvPr name="TextBox 14" id="14"/>
          <p:cNvSpPr txBox="true"/>
          <p:nvPr/>
        </p:nvSpPr>
        <p:spPr>
          <a:xfrm rot="0">
            <a:off x="7438466" y="4346363"/>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Vision</a:t>
            </a:r>
          </a:p>
        </p:txBody>
      </p:sp>
      <p:sp>
        <p:nvSpPr>
          <p:cNvPr name="TextBox 15" id="15"/>
          <p:cNvSpPr txBox="true"/>
          <p:nvPr/>
        </p:nvSpPr>
        <p:spPr>
          <a:xfrm rot="0">
            <a:off x="2253687" y="4390872"/>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Mision</a:t>
            </a:r>
          </a:p>
        </p:txBody>
      </p:sp>
      <p:sp>
        <p:nvSpPr>
          <p:cNvPr name="TextBox 16" id="16"/>
          <p:cNvSpPr txBox="true"/>
          <p:nvPr/>
        </p:nvSpPr>
        <p:spPr>
          <a:xfrm rot="0">
            <a:off x="12826340" y="4346363"/>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Objetivos</a:t>
            </a:r>
          </a:p>
        </p:txBody>
      </p:sp>
      <p:sp>
        <p:nvSpPr>
          <p:cNvPr name="TextBox 17" id="17"/>
          <p:cNvSpPr txBox="true"/>
          <p:nvPr/>
        </p:nvSpPr>
        <p:spPr>
          <a:xfrm rot="0">
            <a:off x="1414668" y="5114925"/>
            <a:ext cx="4468000" cy="3443987"/>
          </a:xfrm>
          <a:prstGeom prst="rect">
            <a:avLst/>
          </a:prstGeom>
        </p:spPr>
        <p:txBody>
          <a:bodyPr anchor="t" rtlCol="false" tIns="0" lIns="0" bIns="0" rIns="0">
            <a:spAutoFit/>
          </a:bodyPr>
          <a:lstStyle/>
          <a:p>
            <a:pPr algn="just">
              <a:lnSpc>
                <a:spcPts val="2545"/>
              </a:lnSpc>
            </a:pPr>
            <a:r>
              <a:rPr lang="en-US" sz="1844" spc="180">
                <a:solidFill>
                  <a:srgbClr val="231F20"/>
                </a:solidFill>
                <a:latin typeface="Open Sauce"/>
              </a:rPr>
              <a:t>La misión de MetroPet es fomentar la salud y el bienestar de las mascotas y animales de compañía en Lima, Perú, a través de servicios de atención veterinaria de alta calidad en un entorno acogedor y familiar que proporcione comodidad y cuidado tanto a las mascotas como a sus dueños.</a:t>
            </a:r>
          </a:p>
          <a:p>
            <a:pPr algn="just">
              <a:lnSpc>
                <a:spcPts val="2545"/>
              </a:lnSpc>
            </a:pPr>
          </a:p>
        </p:txBody>
      </p:sp>
      <p:sp>
        <p:nvSpPr>
          <p:cNvPr name="TextBox 18" id="18"/>
          <p:cNvSpPr txBox="true"/>
          <p:nvPr/>
        </p:nvSpPr>
        <p:spPr>
          <a:xfrm rot="0">
            <a:off x="6919241" y="5114925"/>
            <a:ext cx="4468000" cy="4701287"/>
          </a:xfrm>
          <a:prstGeom prst="rect">
            <a:avLst/>
          </a:prstGeom>
        </p:spPr>
        <p:txBody>
          <a:bodyPr anchor="t" rtlCol="false" tIns="0" lIns="0" bIns="0" rIns="0">
            <a:spAutoFit/>
          </a:bodyPr>
          <a:lstStyle/>
          <a:p>
            <a:pPr algn="just">
              <a:lnSpc>
                <a:spcPts val="2545"/>
              </a:lnSpc>
            </a:pPr>
            <a:r>
              <a:rPr lang="en-US" sz="1844" spc="180">
                <a:solidFill>
                  <a:srgbClr val="231F20"/>
                </a:solidFill>
                <a:latin typeface="Open Sauce"/>
              </a:rPr>
              <a:t>La visión de MetroPet es ser el principal referente en atención veterinaria en Ate,Lima, Perú, gracias a su excelencia en el cuidado de animales y la satisfacción de sus clientes. Su objetivo es convertirse en un lugar de confianza para la comunidad que busca el cuidado de sus mascotas, siendo reconocidos por su calidad y compromiso en el cuidado de los seres queridos de cuatro patas.</a:t>
            </a:r>
          </a:p>
          <a:p>
            <a:pPr algn="just">
              <a:lnSpc>
                <a:spcPts val="2545"/>
              </a:lnSpc>
            </a:pPr>
          </a:p>
        </p:txBody>
      </p:sp>
      <p:sp>
        <p:nvSpPr>
          <p:cNvPr name="TextBox 19" id="19"/>
          <p:cNvSpPr txBox="true"/>
          <p:nvPr/>
        </p:nvSpPr>
        <p:spPr>
          <a:xfrm rot="0">
            <a:off x="12289999" y="5114925"/>
            <a:ext cx="4468000" cy="4072637"/>
          </a:xfrm>
          <a:prstGeom prst="rect">
            <a:avLst/>
          </a:prstGeom>
        </p:spPr>
        <p:txBody>
          <a:bodyPr anchor="t" rtlCol="false" tIns="0" lIns="0" bIns="0" rIns="0">
            <a:spAutoFit/>
          </a:bodyPr>
          <a:lstStyle/>
          <a:p>
            <a:pPr algn="just">
              <a:lnSpc>
                <a:spcPts val="2545"/>
              </a:lnSpc>
            </a:pPr>
            <a:r>
              <a:rPr lang="en-US" sz="1844" spc="180">
                <a:solidFill>
                  <a:srgbClr val="231F20"/>
                </a:solidFill>
                <a:latin typeface="Open Sauce"/>
              </a:rPr>
              <a:t>MetroPet ofrece atención médica y quirúrgica de alta calidad, fomenta la educación sobre el bienestar animal, mantiene instalaciones modernas y seguras, colabora con proveedores de alimentos y productos de calidad y contribuye a la comunidad a través de programas de adopción responsable y servicios de bajo costo para animales necesitados.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146266"/>
            <a:chOff x="0" y="0"/>
            <a:chExt cx="4482924" cy="828646"/>
          </a:xfrm>
        </p:grpSpPr>
        <p:sp>
          <p:nvSpPr>
            <p:cNvPr name="Freeform 4" id="4"/>
            <p:cNvSpPr/>
            <p:nvPr/>
          </p:nvSpPr>
          <p:spPr>
            <a:xfrm flipH="false" flipV="false" rot="0">
              <a:off x="0" y="0"/>
              <a:ext cx="4482924" cy="828646"/>
            </a:xfrm>
            <a:custGeom>
              <a:avLst/>
              <a:gdLst/>
              <a:ahLst/>
              <a:cxnLst/>
              <a:rect r="r" b="b" t="t" l="l"/>
              <a:pathLst>
                <a:path h="828646" w="4482924">
                  <a:moveTo>
                    <a:pt x="0" y="0"/>
                  </a:moveTo>
                  <a:lnTo>
                    <a:pt x="4482924" y="0"/>
                  </a:lnTo>
                  <a:lnTo>
                    <a:pt x="4482924" y="828646"/>
                  </a:lnTo>
                  <a:lnTo>
                    <a:pt x="0" y="828646"/>
                  </a:lnTo>
                  <a:close/>
                </a:path>
              </a:pathLst>
            </a:custGeom>
            <a:solidFill>
              <a:srgbClr val="1C5739"/>
            </a:solidFill>
          </p:spPr>
        </p:sp>
        <p:sp>
          <p:nvSpPr>
            <p:cNvPr name="TextBox 5" id="5"/>
            <p:cNvSpPr txBox="true"/>
            <p:nvPr/>
          </p:nvSpPr>
          <p:spPr>
            <a:xfrm>
              <a:off x="0" y="-19050"/>
              <a:ext cx="4482924" cy="847696"/>
            </a:xfrm>
            <a:prstGeom prst="rect">
              <a:avLst/>
            </a:prstGeom>
          </p:spPr>
          <p:txBody>
            <a:bodyPr anchor="ctr" rtlCol="false" tIns="50800" lIns="50800" bIns="50800" rIns="50800"/>
            <a:lstStyle/>
            <a:p>
              <a:pPr algn="ctr">
                <a:lnSpc>
                  <a:spcPts val="2859"/>
                </a:lnSpc>
              </a:pPr>
            </a:p>
            <a:p>
              <a:pPr algn="ctr">
                <a:lnSpc>
                  <a:spcPts val="2859"/>
                </a:lnSpc>
              </a:pPr>
            </a:p>
          </p:txBody>
        </p:sp>
      </p:grpSp>
      <p:grpSp>
        <p:nvGrpSpPr>
          <p:cNvPr name="Group 6" id="6"/>
          <p:cNvGrpSpPr/>
          <p:nvPr/>
        </p:nvGrpSpPr>
        <p:grpSpPr>
          <a:xfrm rot="0">
            <a:off x="6163954" y="4682489"/>
            <a:ext cx="47625" cy="4637272"/>
            <a:chOff x="0" y="0"/>
            <a:chExt cx="12543" cy="1221339"/>
          </a:xfrm>
        </p:grpSpPr>
        <p:sp>
          <p:nvSpPr>
            <p:cNvPr name="Freeform 7" id="7"/>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8" id="8"/>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036866" y="4682489"/>
            <a:ext cx="47625" cy="4637272"/>
            <a:chOff x="0" y="0"/>
            <a:chExt cx="12543" cy="1221339"/>
          </a:xfrm>
        </p:grpSpPr>
        <p:sp>
          <p:nvSpPr>
            <p:cNvPr name="Freeform 10" id="10"/>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1" id="11"/>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832134" y="459858"/>
            <a:ext cx="16622994" cy="2975458"/>
          </a:xfrm>
          <a:custGeom>
            <a:avLst/>
            <a:gdLst/>
            <a:ahLst/>
            <a:cxnLst/>
            <a:rect r="r" b="b" t="t" l="l"/>
            <a:pathLst>
              <a:path h="2975458" w="16622994">
                <a:moveTo>
                  <a:pt x="0" y="0"/>
                </a:moveTo>
                <a:lnTo>
                  <a:pt x="16622994" y="0"/>
                </a:lnTo>
                <a:lnTo>
                  <a:pt x="16622994" y="2975458"/>
                </a:lnTo>
                <a:lnTo>
                  <a:pt x="0" y="2975458"/>
                </a:lnTo>
                <a:lnTo>
                  <a:pt x="0" y="0"/>
                </a:lnTo>
                <a:close/>
              </a:path>
            </a:pathLst>
          </a:custGeom>
          <a:blipFill>
            <a:blip r:embed="rId3"/>
            <a:stretch>
              <a:fillRect l="0" t="-40782" r="0" b="-43427"/>
            </a:stretch>
          </a:blipFill>
        </p:spPr>
      </p:sp>
      <p:sp>
        <p:nvSpPr>
          <p:cNvPr name="TextBox 13" id="13"/>
          <p:cNvSpPr txBox="true"/>
          <p:nvPr/>
        </p:nvSpPr>
        <p:spPr>
          <a:xfrm rot="0">
            <a:off x="5268860" y="1237812"/>
            <a:ext cx="7750281" cy="1419186"/>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000000"/>
                </a:solidFill>
                <a:latin typeface="Arapey"/>
              </a:rPr>
              <a:t>METRO-PET</a:t>
            </a:r>
          </a:p>
        </p:txBody>
      </p:sp>
      <p:sp>
        <p:nvSpPr>
          <p:cNvPr name="TextBox 14" id="14"/>
          <p:cNvSpPr txBox="true"/>
          <p:nvPr/>
        </p:nvSpPr>
        <p:spPr>
          <a:xfrm rot="0">
            <a:off x="7455085" y="4169986"/>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Clientes</a:t>
            </a:r>
          </a:p>
        </p:txBody>
      </p:sp>
      <p:sp>
        <p:nvSpPr>
          <p:cNvPr name="TextBox 15" id="15"/>
          <p:cNvSpPr txBox="true"/>
          <p:nvPr/>
        </p:nvSpPr>
        <p:spPr>
          <a:xfrm rot="0">
            <a:off x="1849614" y="4169986"/>
            <a:ext cx="3742815"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Productos/Servicios</a:t>
            </a:r>
          </a:p>
        </p:txBody>
      </p:sp>
      <p:sp>
        <p:nvSpPr>
          <p:cNvPr name="TextBox 16" id="16"/>
          <p:cNvSpPr txBox="true"/>
          <p:nvPr/>
        </p:nvSpPr>
        <p:spPr>
          <a:xfrm rot="0">
            <a:off x="13301681" y="4169986"/>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Proveedores</a:t>
            </a:r>
          </a:p>
        </p:txBody>
      </p:sp>
      <p:sp>
        <p:nvSpPr>
          <p:cNvPr name="TextBox 17" id="17"/>
          <p:cNvSpPr txBox="true"/>
          <p:nvPr/>
        </p:nvSpPr>
        <p:spPr>
          <a:xfrm rot="0">
            <a:off x="1413669" y="4950388"/>
            <a:ext cx="4178760" cy="4387406"/>
          </a:xfrm>
          <a:prstGeom prst="rect">
            <a:avLst/>
          </a:prstGeom>
        </p:spPr>
        <p:txBody>
          <a:bodyPr anchor="t" rtlCol="false" tIns="0" lIns="0" bIns="0" rIns="0">
            <a:spAutoFit/>
          </a:bodyPr>
          <a:lstStyle/>
          <a:p>
            <a:pPr algn="just">
              <a:lnSpc>
                <a:spcPts val="2518"/>
              </a:lnSpc>
            </a:pPr>
            <a:r>
              <a:rPr lang="en-US" sz="1824" spc="178">
                <a:solidFill>
                  <a:srgbClr val="231F20"/>
                </a:solidFill>
                <a:latin typeface="Open Sauce"/>
              </a:rPr>
              <a:t>MetroPet es una clínica veterinaria en Lima, Perú, que ofrece atención médica, servicios preventivos, cuidado dental, aseo, tienda de productos para mascotas y servicios de emergencia. También proporcionan consejería y hospedaje para mascotas. Su objetivo es mantener a las mascotas saludables y felices.</a:t>
            </a:r>
          </a:p>
          <a:p>
            <a:pPr algn="just">
              <a:lnSpc>
                <a:spcPts val="2518"/>
              </a:lnSpc>
            </a:pPr>
          </a:p>
          <a:p>
            <a:pPr algn="just">
              <a:lnSpc>
                <a:spcPts val="2518"/>
              </a:lnSpc>
            </a:pPr>
          </a:p>
        </p:txBody>
      </p:sp>
      <p:sp>
        <p:nvSpPr>
          <p:cNvPr name="TextBox 18" id="18"/>
          <p:cNvSpPr txBox="true"/>
          <p:nvPr/>
        </p:nvSpPr>
        <p:spPr>
          <a:xfrm rot="0">
            <a:off x="6586973" y="4959913"/>
            <a:ext cx="5114054" cy="4999490"/>
          </a:xfrm>
          <a:prstGeom prst="rect">
            <a:avLst/>
          </a:prstGeom>
        </p:spPr>
        <p:txBody>
          <a:bodyPr anchor="t" rtlCol="false" tIns="0" lIns="0" bIns="0" rIns="0">
            <a:spAutoFit/>
          </a:bodyPr>
          <a:lstStyle/>
          <a:p>
            <a:pPr algn="just">
              <a:lnSpc>
                <a:spcPts val="2368"/>
              </a:lnSpc>
            </a:pPr>
            <a:r>
              <a:rPr lang="en-US" sz="1716" spc="168">
                <a:solidFill>
                  <a:srgbClr val="231F20"/>
                </a:solidFill>
                <a:latin typeface="Open Sauce"/>
              </a:rPr>
              <a:t>Juan Pérez, residente de Lima, Perú, es un cliente satisfecho de MetroPet. Ha confiado en MetroPet para el cuidado de su perro Max y ha tenido una experiencia excepcional desde las vacunas hasta una cirugía de emergencia. Juan elogia la amabilidad, profesionalismo y disponibilidad del equipo de MetroPet. Además, destaca la conveniencia de la tienda de productos para mascotas y se siente tranquilo al saber que el servicio de emergencia está disponible las 24 horas. Para Juan, MetroPet es el socio perfecto en la salud y bienestar de su mascota.</a:t>
            </a:r>
          </a:p>
          <a:p>
            <a:pPr algn="just">
              <a:lnSpc>
                <a:spcPts val="2368"/>
              </a:lnSpc>
            </a:pPr>
          </a:p>
        </p:txBody>
      </p:sp>
      <p:sp>
        <p:nvSpPr>
          <p:cNvPr name="TextBox 19" id="19"/>
          <p:cNvSpPr txBox="true"/>
          <p:nvPr/>
        </p:nvSpPr>
        <p:spPr>
          <a:xfrm rot="0">
            <a:off x="12455966" y="4950388"/>
            <a:ext cx="4816845" cy="3758954"/>
          </a:xfrm>
          <a:prstGeom prst="rect">
            <a:avLst/>
          </a:prstGeom>
        </p:spPr>
        <p:txBody>
          <a:bodyPr anchor="t" rtlCol="false" tIns="0" lIns="0" bIns="0" rIns="0">
            <a:spAutoFit/>
          </a:bodyPr>
          <a:lstStyle/>
          <a:p>
            <a:pPr algn="just">
              <a:lnSpc>
                <a:spcPts val="2506"/>
              </a:lnSpc>
            </a:pPr>
            <a:r>
              <a:rPr lang="en-US" sz="1816" spc="177">
                <a:solidFill>
                  <a:srgbClr val="231F20"/>
                </a:solidFill>
                <a:latin typeface="Open Sauce"/>
              </a:rPr>
              <a:t>NutriPets: Proveedor de alimentos premium para mascotas, cuyas fórmulas están diseñadas para satisfacer las necesidades nutricionales específicas de cada animal.</a:t>
            </a:r>
          </a:p>
          <a:p>
            <a:pPr algn="just" marL="392139" indent="-196069" lvl="1">
              <a:lnSpc>
                <a:spcPts val="2506"/>
              </a:lnSpc>
              <a:buFont typeface="Arial"/>
              <a:buChar char="•"/>
            </a:pPr>
            <a:r>
              <a:rPr lang="en-US" sz="1816" spc="177">
                <a:solidFill>
                  <a:srgbClr val="231F20"/>
                </a:solidFill>
                <a:latin typeface="Open Sauce"/>
              </a:rPr>
              <a:t>PetMed Solutions: Suministrador de productos farmacéuticos de alta calidad para el tratamiento de enfermedades y afecciones en mascotas.</a:t>
            </a:r>
          </a:p>
          <a:p>
            <a:pPr algn="just">
              <a:lnSpc>
                <a:spcPts val="250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782122"/>
            <a:chOff x="0" y="0"/>
            <a:chExt cx="4816593" cy="732740"/>
          </a:xfrm>
        </p:grpSpPr>
        <p:sp>
          <p:nvSpPr>
            <p:cNvPr name="Freeform 4" id="4"/>
            <p:cNvSpPr/>
            <p:nvPr/>
          </p:nvSpPr>
          <p:spPr>
            <a:xfrm flipH="false" flipV="false" rot="0">
              <a:off x="0" y="0"/>
              <a:ext cx="4816592" cy="732740"/>
            </a:xfrm>
            <a:custGeom>
              <a:avLst/>
              <a:gdLst/>
              <a:ahLst/>
              <a:cxnLst/>
              <a:rect r="r" b="b" t="t" l="l"/>
              <a:pathLst>
                <a:path h="732740" w="4816592">
                  <a:moveTo>
                    <a:pt x="0" y="0"/>
                  </a:moveTo>
                  <a:lnTo>
                    <a:pt x="4816592" y="0"/>
                  </a:lnTo>
                  <a:lnTo>
                    <a:pt x="4816592" y="732740"/>
                  </a:lnTo>
                  <a:lnTo>
                    <a:pt x="0" y="732740"/>
                  </a:lnTo>
                  <a:close/>
                </a:path>
              </a:pathLst>
            </a:custGeom>
            <a:solidFill>
              <a:srgbClr val="1C5739"/>
            </a:solidFill>
          </p:spPr>
        </p:sp>
        <p:sp>
          <p:nvSpPr>
            <p:cNvPr name="TextBox 5" id="5"/>
            <p:cNvSpPr txBox="true"/>
            <p:nvPr/>
          </p:nvSpPr>
          <p:spPr>
            <a:xfrm>
              <a:off x="0" y="-19050"/>
              <a:ext cx="4816593" cy="75179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358001" y="2782122"/>
            <a:ext cx="6901299" cy="7504878"/>
          </a:xfrm>
          <a:custGeom>
            <a:avLst/>
            <a:gdLst/>
            <a:ahLst/>
            <a:cxnLst/>
            <a:rect r="r" b="b" t="t" l="l"/>
            <a:pathLst>
              <a:path h="7504878" w="6901299">
                <a:moveTo>
                  <a:pt x="0" y="0"/>
                </a:moveTo>
                <a:lnTo>
                  <a:pt x="6901299" y="0"/>
                </a:lnTo>
                <a:lnTo>
                  <a:pt x="6901299" y="7504878"/>
                </a:lnTo>
                <a:lnTo>
                  <a:pt x="0" y="7504878"/>
                </a:lnTo>
                <a:lnTo>
                  <a:pt x="0" y="0"/>
                </a:lnTo>
                <a:close/>
              </a:path>
            </a:pathLst>
          </a:custGeom>
          <a:blipFill>
            <a:blip r:embed="rId9"/>
            <a:stretch>
              <a:fillRect l="0" t="0" r="0" b="0"/>
            </a:stretch>
          </a:blipFill>
        </p:spPr>
      </p:sp>
      <p:sp>
        <p:nvSpPr>
          <p:cNvPr name="TextBox 10" id="10"/>
          <p:cNvSpPr txBox="true"/>
          <p:nvPr/>
        </p:nvSpPr>
        <p:spPr>
          <a:xfrm rot="0">
            <a:off x="4841140" y="597722"/>
            <a:ext cx="7845600" cy="161525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Procesos de solicitud de citas</a:t>
            </a:r>
          </a:p>
        </p:txBody>
      </p:sp>
      <p:grpSp>
        <p:nvGrpSpPr>
          <p:cNvPr name="Group 11" id="11"/>
          <p:cNvGrpSpPr/>
          <p:nvPr/>
        </p:nvGrpSpPr>
        <p:grpSpPr>
          <a:xfrm rot="0">
            <a:off x="696888" y="4353985"/>
            <a:ext cx="8288504" cy="3636430"/>
            <a:chOff x="0" y="0"/>
            <a:chExt cx="11051338" cy="4848573"/>
          </a:xfrm>
        </p:grpSpPr>
        <p:sp>
          <p:nvSpPr>
            <p:cNvPr name="TextBox 12" id="12"/>
            <p:cNvSpPr txBox="true"/>
            <p:nvPr/>
          </p:nvSpPr>
          <p:spPr>
            <a:xfrm rot="0">
              <a:off x="0" y="-219075"/>
              <a:ext cx="11051338" cy="1688616"/>
            </a:xfrm>
            <a:prstGeom prst="rect">
              <a:avLst/>
            </a:prstGeom>
          </p:spPr>
          <p:txBody>
            <a:bodyPr anchor="t" rtlCol="false" tIns="0" lIns="0" bIns="0" rIns="0">
              <a:spAutoFit/>
            </a:bodyPr>
            <a:lstStyle/>
            <a:p>
              <a:pPr>
                <a:lnSpc>
                  <a:spcPts val="5478"/>
                </a:lnSpc>
              </a:pPr>
              <a:r>
                <a:rPr lang="en-US" sz="2672" spc="40">
                  <a:solidFill>
                    <a:srgbClr val="000000"/>
                  </a:solidFill>
                  <a:latin typeface="Aleo Bold Italics"/>
                </a:rPr>
                <a:t>DESCRIPCIÓN DEL PROCESO DEL NEGOCIO</a:t>
              </a:r>
            </a:p>
            <a:p>
              <a:pPr algn="l">
                <a:lnSpc>
                  <a:spcPts val="5478"/>
                </a:lnSpc>
              </a:pPr>
            </a:p>
          </p:txBody>
        </p:sp>
        <p:sp>
          <p:nvSpPr>
            <p:cNvPr name="TextBox 13" id="13"/>
            <p:cNvSpPr txBox="true"/>
            <p:nvPr/>
          </p:nvSpPr>
          <p:spPr>
            <a:xfrm rot="0">
              <a:off x="0" y="1513364"/>
              <a:ext cx="11051338" cy="3335209"/>
            </a:xfrm>
            <a:prstGeom prst="rect">
              <a:avLst/>
            </a:prstGeom>
          </p:spPr>
          <p:txBody>
            <a:bodyPr anchor="t" rtlCol="false" tIns="0" lIns="0" bIns="0" rIns="0">
              <a:spAutoFit/>
            </a:bodyPr>
            <a:lstStyle/>
            <a:p>
              <a:pPr algn="l">
                <a:lnSpc>
                  <a:spcPts val="2521"/>
                </a:lnSpc>
              </a:pPr>
              <a:r>
                <a:rPr lang="en-US" sz="1827">
                  <a:solidFill>
                    <a:srgbClr val="000000"/>
                  </a:solidFill>
                  <a:latin typeface="Montserrat Light"/>
                </a:rPr>
                <a:t>La atención a una mascota suele comenzar evaluando si es una emergencia. Si lo es, se atiende de inmediato. Si no, se programa una cita para una consulta. Durante la consulta, se evalúa la salud de la mascota, se realiza un diagnóstico, se crea un plan de tratamiento que puede incluir medicamentos o procedimientos médicos, y se decide si es necesario hospitalizar al animal o si se pueden recetar medicamentos para el tratamiento en casa. En última instancia, el objetivo es brindar la mejor atención médica posible a la mascota.</a:t>
              </a:r>
            </a:p>
          </p:txBody>
        </p:sp>
      </p:grpSp>
      <p:sp>
        <p:nvSpPr>
          <p:cNvPr name="TextBox 14" id="14"/>
          <p:cNvSpPr txBox="true"/>
          <p:nvPr/>
        </p:nvSpPr>
        <p:spPr>
          <a:xfrm rot="0">
            <a:off x="2425213" y="2429062"/>
            <a:ext cx="148977"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rPr>
              <a:t>z</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DAFuLav2VE8</dc:identifier>
  <dcterms:modified xsi:type="dcterms:W3CDTF">2011-08-01T06:04:30Z</dcterms:modified>
  <cp:revision>1</cp:revision>
  <dc:title>Diseño web</dc:title>
</cp:coreProperties>
</file>